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31"/>
  </p:notesMasterIdLst>
  <p:sldIdLst>
    <p:sldId id="256" r:id="rId2"/>
    <p:sldId id="258" r:id="rId3"/>
    <p:sldId id="303" r:id="rId4"/>
    <p:sldId id="261" r:id="rId5"/>
    <p:sldId id="295" r:id="rId6"/>
    <p:sldId id="302" r:id="rId7"/>
    <p:sldId id="323" r:id="rId8"/>
    <p:sldId id="304" r:id="rId9"/>
    <p:sldId id="324" r:id="rId10"/>
    <p:sldId id="325" r:id="rId11"/>
    <p:sldId id="337" r:id="rId12"/>
    <p:sldId id="326" r:id="rId13"/>
    <p:sldId id="329" r:id="rId14"/>
    <p:sldId id="327" r:id="rId15"/>
    <p:sldId id="328" r:id="rId16"/>
    <p:sldId id="331" r:id="rId17"/>
    <p:sldId id="332" r:id="rId18"/>
    <p:sldId id="333" r:id="rId19"/>
    <p:sldId id="338" r:id="rId20"/>
    <p:sldId id="334" r:id="rId21"/>
    <p:sldId id="335" r:id="rId22"/>
    <p:sldId id="343" r:id="rId23"/>
    <p:sldId id="330" r:id="rId24"/>
    <p:sldId id="336" r:id="rId25"/>
    <p:sldId id="340" r:id="rId26"/>
    <p:sldId id="339" r:id="rId27"/>
    <p:sldId id="342" r:id="rId28"/>
    <p:sldId id="341" r:id="rId29"/>
    <p:sldId id="301" r:id="rId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Fira Sans Extra Condensed Medium" panose="020F0502020204030204" pitchFamily="34" charset="0"/>
      <p:regular r:id="rId36"/>
      <p:bold r:id="rId37"/>
      <p:italic r:id="rId38"/>
      <p:boldItalic r:id="rId39"/>
    </p:embeddedFont>
    <p:embeddedFont>
      <p:font typeface="Montserrat" pitchFamily="2" charset="77"/>
      <p:regular r:id="rId40"/>
      <p:bold r:id="rId41"/>
      <p:italic r:id="rId42"/>
      <p:boldItalic r:id="rId43"/>
    </p:embeddedFont>
    <p:embeddedFont>
      <p:font typeface="Montserrat Light" panose="020F0302020204030204" pitchFamily="34" charset="0"/>
      <p:regular r:id="rId44"/>
      <p:bold r:id="rId45"/>
      <p:italic r:id="rId46"/>
      <p:boldItalic r:id="rId45"/>
    </p:embeddedFont>
    <p:embeddedFont>
      <p:font typeface="Roboto" panose="02000000000000000000" pitchFamily="2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68617F7-BD45-45D3-9494-08AB8ACE10ED}">
  <a:tblStyle styleId="{668617F7-BD45-45D3-9494-08AB8ACE10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89E5840-C12E-4C8B-9978-033B50F8BF3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9"/>
    <p:restoredTop sz="95152"/>
  </p:normalViewPr>
  <p:slideViewPr>
    <p:cSldViewPr snapToGrid="0" snapToObjects="1">
      <p:cViewPr varScale="1">
        <p:scale>
          <a:sx n="139" d="100"/>
          <a:sy n="139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NUL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 R" userId="d7c6b9527a781292" providerId="LiveId" clId="{A76B4FBF-1235-584F-91C2-90905663D9ED}"/>
    <pc:docChg chg="modSld">
      <pc:chgData name="A R" userId="d7c6b9527a781292" providerId="LiveId" clId="{A76B4FBF-1235-584F-91C2-90905663D9ED}" dt="2023-06-09T13:08:17.284" v="3" actId="20577"/>
      <pc:docMkLst>
        <pc:docMk/>
      </pc:docMkLst>
      <pc:sldChg chg="modSp mod">
        <pc:chgData name="A R" userId="d7c6b9527a781292" providerId="LiveId" clId="{A76B4FBF-1235-584F-91C2-90905663D9ED}" dt="2023-06-09T13:08:17.284" v="3" actId="20577"/>
        <pc:sldMkLst>
          <pc:docMk/>
          <pc:sldMk cId="0" sldId="256"/>
        </pc:sldMkLst>
        <pc:spChg chg="mod">
          <ac:chgData name="A R" userId="d7c6b9527a781292" providerId="LiveId" clId="{A76B4FBF-1235-584F-91C2-90905663D9ED}" dt="2023-06-09T13:08:17.284" v="3" actId="20577"/>
          <ac:spMkLst>
            <pc:docMk/>
            <pc:sldMk cId="0" sldId="256"/>
            <ac:spMk id="5" creationId="{ED862FCF-1FDA-454F-B5CA-2E9764D7050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8fc1bd382e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8fc1bd382e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5303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8fc1bd382e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8fc1bd382e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6727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8fc1bd382e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8fc1bd382e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95884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8fc1bd382e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8fc1bd382e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7127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8fc1bd382e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8fc1bd382e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918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8fc1bd382e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8fc1bd382e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88947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8fc1bd382e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8fc1bd382e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78676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8fc1bd382e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8fc1bd382e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97051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8fc1bd382e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8fc1bd382e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30602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8fc1bd382e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8fc1bd382e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0589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8fc1bd382e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8fc1bd382e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08304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8fc1bd382e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8fc1bd382e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7566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8fc1bd382e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8fc1bd382e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51731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9027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9548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8fc1bd382e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8fc1bd382e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0421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8fc1bd382e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8fc1bd382e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3324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8fc1bd382e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8fc1bd382e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0279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8fc1bd382e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8fc1bd382e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9854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8fc1bd382e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8fc1bd382e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2656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11" name="Google Shape;11;p2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gradFill>
              <a:gsLst>
                <a:gs pos="0">
                  <a:srgbClr val="00D0FF">
                    <a:alpha val="11764"/>
                    <a:alpha val="11730"/>
                  </a:srgbClr>
                </a:gs>
                <a:gs pos="100000">
                  <a:srgbClr val="00D0FF">
                    <a:alpha val="0"/>
                    <a:alpha val="1173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D0FF">
                <a:alpha val="117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D0FF">
                <a:alpha val="117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85800" y="1771550"/>
            <a:ext cx="7772400" cy="160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5"/>
          <p:cNvGrpSpPr/>
          <p:nvPr/>
        </p:nvGrpSpPr>
        <p:grpSpPr>
          <a:xfrm>
            <a:off x="5005048" y="0"/>
            <a:ext cx="4138960" cy="5143642"/>
            <a:chOff x="5005048" y="0"/>
            <a:chExt cx="4138960" cy="5143642"/>
          </a:xfrm>
        </p:grpSpPr>
        <p:sp>
          <p:nvSpPr>
            <p:cNvPr id="32" name="Google Shape;32;p5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5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8"/>
          <p:cNvGrpSpPr/>
          <p:nvPr/>
        </p:nvGrpSpPr>
        <p:grpSpPr>
          <a:xfrm>
            <a:off x="5005048" y="0"/>
            <a:ext cx="4138960" cy="5143642"/>
            <a:chOff x="5005048" y="0"/>
            <a:chExt cx="4138960" cy="5143642"/>
          </a:xfrm>
        </p:grpSpPr>
        <p:sp>
          <p:nvSpPr>
            <p:cNvPr id="59" name="Google Shape;59;p8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10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73" name="Google Shape;73;p10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0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0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1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79" name="Google Shape;79;p11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FFFFFF">
                <a:alpha val="50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FFFFFF">
                <a:alpha val="50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1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FFFFFF">
                <a:alpha val="50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" name="Google Shape;82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●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810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○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4" r:id="rId3"/>
    <p:sldLayoutId id="2147483656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orld.openfoodfacts.org/" TargetMode="External"/><Relationship Id="rId2" Type="http://schemas.openxmlformats.org/officeDocument/2006/relationships/hyperlink" Target="https://www.santepubliquefrance.fr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orld.openfoodfacts.org/data/data-fields.tx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>
            <a:spLocks noGrp="1"/>
          </p:cNvSpPr>
          <p:nvPr>
            <p:ph type="ctrTitle"/>
          </p:nvPr>
        </p:nvSpPr>
        <p:spPr>
          <a:xfrm>
            <a:off x="685800" y="1577788"/>
            <a:ext cx="7772400" cy="227703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fr-FR" sz="4000" b="1" dirty="0"/>
              <a:t>Analyse avant conception d’une application au service de la santé publique</a:t>
            </a:r>
            <a:endParaRPr lang="fr-FR" sz="40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D862FCF-1FDA-454F-B5CA-2E9764D70508}"/>
              </a:ext>
            </a:extLst>
          </p:cNvPr>
          <p:cNvSpPr txBox="1"/>
          <p:nvPr/>
        </p:nvSpPr>
        <p:spPr>
          <a:xfrm>
            <a:off x="331694" y="4697506"/>
            <a:ext cx="6015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Soutenance Projet 3 Data Scientist  Agnès </a:t>
            </a:r>
            <a:r>
              <a:rPr lang="fr-FR" dirty="0" err="1"/>
              <a:t>Regaud</a:t>
            </a:r>
            <a:r>
              <a:rPr lang="fr-FR" dirty="0"/>
              <a:t> juin 2023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5EDBF46-35EA-9D4F-9D67-EAD29414B6DC}"/>
              </a:ext>
            </a:extLst>
          </p:cNvPr>
          <p:cNvSpPr txBox="1"/>
          <p:nvPr/>
        </p:nvSpPr>
        <p:spPr>
          <a:xfrm>
            <a:off x="7738946" y="4393580"/>
            <a:ext cx="93670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F9DB52C-0EFD-634A-8EF1-68CE44CEE4BC}" type="slidenum">
              <a:rPr lang="fr-FR" sz="1300" b="1" smtClean="0">
                <a:solidFill>
                  <a:schemeClr val="bg1"/>
                </a:solidFill>
                <a:latin typeface="Montserrat" pitchFamily="2" charset="77"/>
              </a:rPr>
              <a:t>1</a:t>
            </a:fld>
            <a:r>
              <a:rPr lang="fr-FR" sz="1300" b="1" dirty="0">
                <a:solidFill>
                  <a:schemeClr val="bg1"/>
                </a:solidFill>
                <a:latin typeface="Montserrat" pitchFamily="2" charset="77"/>
              </a:rPr>
              <a:t> sur 29</a:t>
            </a:r>
          </a:p>
        </p:txBody>
      </p:sp>
      <p:pic>
        <p:nvPicPr>
          <p:cNvPr id="3" name="Image 2" descr="Une image contenant Police, texte, Graphique, capture d’écran&#10;&#10;Description générée automatiquement">
            <a:extLst>
              <a:ext uri="{FF2B5EF4-FFF2-40B4-BE49-F238E27FC236}">
                <a16:creationId xmlns:a16="http://schemas.microsoft.com/office/drawing/2014/main" id="{520E53C2-BC32-ED42-8D7E-760323A38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461" y="273819"/>
            <a:ext cx="2111188" cy="130396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32"/>
          <p:cNvSpPr txBox="1">
            <a:spLocks noGrp="1"/>
          </p:cNvSpPr>
          <p:nvPr>
            <p:ph type="title"/>
          </p:nvPr>
        </p:nvSpPr>
        <p:spPr>
          <a:xfrm>
            <a:off x="255180" y="260629"/>
            <a:ext cx="8685699" cy="14060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/>
              <a:t>Détection et gestion des valeurs aberrantes-extrêmes pour :</a:t>
            </a:r>
            <a:br>
              <a:rPr lang="fr-FR" sz="2400" dirty="0"/>
            </a:br>
            <a:r>
              <a:rPr lang="fr-FR" sz="1600" dirty="0"/>
              <a:t>sucre, sel, huile de palme, énergie, graisses, graisses saturées, glucides, protéines, additifs, fibres, fruits-légumes-noix</a:t>
            </a:r>
          </a:p>
        </p:txBody>
      </p:sp>
      <p:sp>
        <p:nvSpPr>
          <p:cNvPr id="34" name="Espace réservé du numéro de diapositive 1">
            <a:extLst>
              <a:ext uri="{FF2B5EF4-FFF2-40B4-BE49-F238E27FC236}">
                <a16:creationId xmlns:a16="http://schemas.microsoft.com/office/drawing/2014/main" id="{1501158B-C77E-4543-8CF2-F930FC0A93B6}"/>
              </a:ext>
            </a:extLst>
          </p:cNvPr>
          <p:cNvSpPr txBox="1">
            <a:spLocks/>
          </p:cNvSpPr>
          <p:nvPr/>
        </p:nvSpPr>
        <p:spPr>
          <a:xfrm>
            <a:off x="7947754" y="4697958"/>
            <a:ext cx="966952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1E3A9C8C-D943-C94F-850C-D3CB129CF548}" type="slidenum">
              <a:rPr lang="fr-FR" smtClean="0">
                <a:solidFill>
                  <a:schemeClr val="tx1"/>
                </a:solidFill>
              </a:rPr>
              <a:pPr/>
              <a:t>10</a:t>
            </a:fld>
            <a:r>
              <a:rPr lang="fr-FR" dirty="0">
                <a:solidFill>
                  <a:schemeClr val="tx1"/>
                </a:solidFill>
              </a:rPr>
              <a:t> sur 29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0974E72-BD8D-2048-B5DD-BF9EA867B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56" y="2133994"/>
            <a:ext cx="3618314" cy="206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32247F2-C2FF-ED4F-8945-ABBA861FD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030" y="2106572"/>
            <a:ext cx="3618314" cy="206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29320BEF-D0F5-A740-99A9-9D353D9381EA}"/>
              </a:ext>
            </a:extLst>
          </p:cNvPr>
          <p:cNvSpPr txBox="1"/>
          <p:nvPr/>
        </p:nvSpPr>
        <p:spPr>
          <a:xfrm>
            <a:off x="566056" y="1687086"/>
            <a:ext cx="3352800" cy="307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dirty="0"/>
              <a:t>Quantité de sucre pour 100g :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4189EB4-D643-5D4D-A4AB-75037C28B1F4}"/>
              </a:ext>
            </a:extLst>
          </p:cNvPr>
          <p:cNvSpPr txBox="1"/>
          <p:nvPr/>
        </p:nvSpPr>
        <p:spPr>
          <a:xfrm>
            <a:off x="4863544" y="1701857"/>
            <a:ext cx="3352800" cy="307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dirty="0"/>
              <a:t>Quantité de sel pour 100g :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A812A20-1A2E-6D4C-A96F-AD6094C29402}"/>
              </a:ext>
            </a:extLst>
          </p:cNvPr>
          <p:cNvSpPr txBox="1"/>
          <p:nvPr/>
        </p:nvSpPr>
        <p:spPr>
          <a:xfrm>
            <a:off x="849085" y="4247399"/>
            <a:ext cx="71845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dirty="0"/>
              <a:t>- On observe des dépassements des 100g : impossible, donc suppression</a:t>
            </a:r>
          </a:p>
          <a:p>
            <a:pPr algn="l"/>
            <a:r>
              <a:rPr lang="fr-FR" dirty="0"/>
              <a:t>- Pas de valeurs aberrantes pour aucune colonne dans les valeurs extrêmes en-dessous de 100g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6243B82-BFA6-EE4E-840A-C945BFE7D703}"/>
              </a:ext>
            </a:extLst>
          </p:cNvPr>
          <p:cNvSpPr txBox="1"/>
          <p:nvPr/>
        </p:nvSpPr>
        <p:spPr>
          <a:xfrm>
            <a:off x="566056" y="1429250"/>
            <a:ext cx="2155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b="1" u="sng" dirty="0"/>
              <a:t>Exemples :</a:t>
            </a:r>
          </a:p>
        </p:txBody>
      </p:sp>
    </p:spTree>
    <p:extLst>
      <p:ext uri="{BB962C8B-B14F-4D97-AF65-F5344CB8AC3E}">
        <p14:creationId xmlns:p14="http://schemas.microsoft.com/office/powerpoint/2010/main" val="1119810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4524CFEF-4A15-3946-BF90-F92933513212}"/>
              </a:ext>
            </a:extLst>
          </p:cNvPr>
          <p:cNvSpPr txBox="1"/>
          <p:nvPr/>
        </p:nvSpPr>
        <p:spPr>
          <a:xfrm>
            <a:off x="598269" y="1773531"/>
            <a:ext cx="68643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Montserrat" pitchFamily="2" charset="77"/>
              </a:rPr>
              <a:t>4.Lien entre les variables</a:t>
            </a:r>
          </a:p>
          <a:p>
            <a:endParaRPr lang="fr-FR" dirty="0"/>
          </a:p>
        </p:txBody>
      </p:sp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DC66D436-059B-4844-BADE-7B0F8D3C42B7}"/>
              </a:ext>
            </a:extLst>
          </p:cNvPr>
          <p:cNvSpPr txBox="1">
            <a:spLocks/>
          </p:cNvSpPr>
          <p:nvPr/>
        </p:nvSpPr>
        <p:spPr>
          <a:xfrm>
            <a:off x="7984274" y="4582582"/>
            <a:ext cx="966952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1E3A9C8C-D943-C94F-850C-D3CB129CF548}" type="slidenum">
              <a:rPr lang="fr-FR" smtClean="0"/>
              <a:pPr/>
              <a:t>11</a:t>
            </a:fld>
            <a:r>
              <a:rPr lang="fr-FR" dirty="0"/>
              <a:t> sur 29</a:t>
            </a:r>
          </a:p>
        </p:txBody>
      </p:sp>
    </p:spTree>
    <p:extLst>
      <p:ext uri="{BB962C8B-B14F-4D97-AF65-F5344CB8AC3E}">
        <p14:creationId xmlns:p14="http://schemas.microsoft.com/office/powerpoint/2010/main" val="2770945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Espace réservé du numéro de diapositive 1">
            <a:extLst>
              <a:ext uri="{FF2B5EF4-FFF2-40B4-BE49-F238E27FC236}">
                <a16:creationId xmlns:a16="http://schemas.microsoft.com/office/drawing/2014/main" id="{1501158B-C77E-4543-8CF2-F930FC0A93B6}"/>
              </a:ext>
            </a:extLst>
          </p:cNvPr>
          <p:cNvSpPr txBox="1">
            <a:spLocks/>
          </p:cNvSpPr>
          <p:nvPr/>
        </p:nvSpPr>
        <p:spPr>
          <a:xfrm>
            <a:off x="7947754" y="4697958"/>
            <a:ext cx="966952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1E3A9C8C-D943-C94F-850C-D3CB129CF548}" type="slidenum">
              <a:rPr lang="fr-FR" smtClean="0">
                <a:solidFill>
                  <a:schemeClr val="tx1"/>
                </a:solidFill>
              </a:rPr>
              <a:pPr/>
              <a:t>12</a:t>
            </a:fld>
            <a:r>
              <a:rPr lang="fr-FR" dirty="0">
                <a:solidFill>
                  <a:schemeClr val="tx1"/>
                </a:solidFill>
              </a:rPr>
              <a:t> sur 29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33370C1-11D8-1F4E-8F6C-D12883AFC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65" y="235334"/>
            <a:ext cx="7638069" cy="967153"/>
          </a:xfrm>
        </p:spPr>
        <p:txBody>
          <a:bodyPr/>
          <a:lstStyle/>
          <a:p>
            <a:r>
              <a:rPr lang="fr-FR" sz="2400" dirty="0"/>
              <a:t>Analyse de lien entre la variable </a:t>
            </a:r>
            <a:r>
              <a:rPr lang="fr-FR" sz="2400" dirty="0" err="1"/>
              <a:t>Nutriscore</a:t>
            </a:r>
            <a:r>
              <a:rPr lang="fr-FR" sz="2400" dirty="0"/>
              <a:t> et :</a:t>
            </a:r>
            <a:br>
              <a:rPr lang="fr-FR" sz="2400" dirty="0"/>
            </a:br>
            <a:r>
              <a:rPr lang="fr-FR" sz="1600" dirty="0"/>
              <a:t>énergie, protéines, sel, sucre, graisses, graisses saturées, glucides, fibres, huile de palme, additifs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3BEBC8D-E013-3443-A411-397E0F910A7A}"/>
              </a:ext>
            </a:extLst>
          </p:cNvPr>
          <p:cNvSpPr txBox="1"/>
          <p:nvPr/>
        </p:nvSpPr>
        <p:spPr>
          <a:xfrm>
            <a:off x="967154" y="1389178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u="sng" dirty="0"/>
              <a:t>Exemples :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2C39B17-3F68-9B48-BFA2-6F6D0A2787EB}"/>
              </a:ext>
            </a:extLst>
          </p:cNvPr>
          <p:cNvSpPr txBox="1"/>
          <p:nvPr/>
        </p:nvSpPr>
        <p:spPr>
          <a:xfrm>
            <a:off x="534622" y="4393047"/>
            <a:ext cx="766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dirty="0"/>
              <a:t>Il y a une certaine corrélation entre </a:t>
            </a:r>
            <a:r>
              <a:rPr lang="fr-FR" dirty="0" err="1"/>
              <a:t>nutriscore</a:t>
            </a:r>
            <a:r>
              <a:rPr lang="fr-FR" dirty="0"/>
              <a:t> et énergie mais pas entre </a:t>
            </a:r>
            <a:r>
              <a:rPr lang="fr-FR" dirty="0" err="1"/>
              <a:t>nutriscore</a:t>
            </a:r>
            <a:r>
              <a:rPr lang="fr-FR" dirty="0"/>
              <a:t> et protéines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E8D9F1F9-3167-5C4A-A74F-564CE9566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174" y="1846834"/>
            <a:ext cx="2956981" cy="231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65ECD1F9-C0CA-604F-8157-881CB6CEC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54" y="1846834"/>
            <a:ext cx="3073077" cy="239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218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Espace réservé du numéro de diapositive 1">
            <a:extLst>
              <a:ext uri="{FF2B5EF4-FFF2-40B4-BE49-F238E27FC236}">
                <a16:creationId xmlns:a16="http://schemas.microsoft.com/office/drawing/2014/main" id="{1501158B-C77E-4543-8CF2-F930FC0A93B6}"/>
              </a:ext>
            </a:extLst>
          </p:cNvPr>
          <p:cNvSpPr txBox="1">
            <a:spLocks/>
          </p:cNvSpPr>
          <p:nvPr/>
        </p:nvSpPr>
        <p:spPr>
          <a:xfrm>
            <a:off x="7947754" y="4697958"/>
            <a:ext cx="966952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1E3A9C8C-D943-C94F-850C-D3CB129CF548}" type="slidenum">
              <a:rPr lang="fr-FR" smtClean="0">
                <a:solidFill>
                  <a:schemeClr val="tx1"/>
                </a:solidFill>
              </a:rPr>
              <a:pPr/>
              <a:t>13</a:t>
            </a:fld>
            <a:r>
              <a:rPr lang="fr-FR" dirty="0">
                <a:solidFill>
                  <a:schemeClr val="tx1"/>
                </a:solidFill>
              </a:rPr>
              <a:t> sur 29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7BDC581-857A-F04B-B6A0-58C029CC1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397707"/>
            <a:ext cx="7433400" cy="545123"/>
          </a:xfrm>
        </p:spPr>
        <p:txBody>
          <a:bodyPr/>
          <a:lstStyle/>
          <a:p>
            <a:r>
              <a:rPr lang="fr-FR" sz="2400" dirty="0"/>
              <a:t>Bilan des analyses avant imputations :</a:t>
            </a:r>
          </a:p>
        </p:txBody>
      </p:sp>
      <p:pic>
        <p:nvPicPr>
          <p:cNvPr id="4" name="Image 3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5CB75FD2-D8DD-324F-884E-E0F0ECA19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47" y="942830"/>
            <a:ext cx="6058876" cy="300950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B74847C-F65B-B740-8869-715581C83DC7}"/>
              </a:ext>
            </a:extLst>
          </p:cNvPr>
          <p:cNvSpPr txBox="1"/>
          <p:nvPr/>
        </p:nvSpPr>
        <p:spPr>
          <a:xfrm>
            <a:off x="227701" y="4200670"/>
            <a:ext cx="8688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dirty="0"/>
              <a:t>On observe donc une certaine corrélation entre </a:t>
            </a:r>
            <a:r>
              <a:rPr lang="fr-FR" dirty="0" err="1"/>
              <a:t>nutriscore</a:t>
            </a:r>
            <a:r>
              <a:rPr lang="fr-FR" dirty="0"/>
              <a:t> et Energie, Sucre, Graisses et Graisses saturées</a:t>
            </a:r>
          </a:p>
        </p:txBody>
      </p:sp>
    </p:spTree>
    <p:extLst>
      <p:ext uri="{BB962C8B-B14F-4D97-AF65-F5344CB8AC3E}">
        <p14:creationId xmlns:p14="http://schemas.microsoft.com/office/powerpoint/2010/main" val="25419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Espace réservé du numéro de diapositive 1">
            <a:extLst>
              <a:ext uri="{FF2B5EF4-FFF2-40B4-BE49-F238E27FC236}">
                <a16:creationId xmlns:a16="http://schemas.microsoft.com/office/drawing/2014/main" id="{1501158B-C77E-4543-8CF2-F930FC0A93B6}"/>
              </a:ext>
            </a:extLst>
          </p:cNvPr>
          <p:cNvSpPr txBox="1">
            <a:spLocks/>
          </p:cNvSpPr>
          <p:nvPr/>
        </p:nvSpPr>
        <p:spPr>
          <a:xfrm>
            <a:off x="7947754" y="4697958"/>
            <a:ext cx="966952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1E3A9C8C-D943-C94F-850C-D3CB129CF548}" type="slidenum">
              <a:rPr lang="fr-FR" smtClean="0">
                <a:solidFill>
                  <a:schemeClr val="tx1"/>
                </a:solidFill>
              </a:rPr>
              <a:pPr/>
              <a:t>14</a:t>
            </a:fld>
            <a:r>
              <a:rPr lang="fr-FR" dirty="0">
                <a:solidFill>
                  <a:schemeClr val="tx1"/>
                </a:solidFill>
              </a:rPr>
              <a:t> sur 29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7BDC581-857A-F04B-B6A0-58C029CC1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292" y="246183"/>
            <a:ext cx="3055855" cy="2971802"/>
          </a:xfrm>
        </p:spPr>
        <p:txBody>
          <a:bodyPr/>
          <a:lstStyle/>
          <a:p>
            <a:r>
              <a:rPr lang="fr-FR" sz="2400" dirty="0"/>
              <a:t>Etude des corrélations avant imputation entre les variables numériques :</a:t>
            </a:r>
            <a:br>
              <a:rPr lang="fr-FR" sz="2400" dirty="0"/>
            </a:br>
            <a:br>
              <a:rPr lang="fr-FR" sz="800" dirty="0"/>
            </a:br>
            <a:r>
              <a:rPr lang="fr-FR" sz="1600" dirty="0"/>
              <a:t>énergie, graisses, graisses saturées, glucides, protéines, additifs, sucre, sel, huile de palme, fibres, fruits-légumes-noix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960CFBFA-1230-B244-BE83-A5168E63D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147" y="216937"/>
            <a:ext cx="5278559" cy="446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56F077C-7E61-7048-BED3-81DB18DAAC09}"/>
              </a:ext>
            </a:extLst>
          </p:cNvPr>
          <p:cNvSpPr txBox="1"/>
          <p:nvPr/>
        </p:nvSpPr>
        <p:spPr>
          <a:xfrm>
            <a:off x="580292" y="3666284"/>
            <a:ext cx="37279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0" u="none" strike="noStrike" dirty="0">
                <a:solidFill>
                  <a:srgbClr val="000000"/>
                </a:solidFill>
                <a:effectLst/>
                <a:latin typeface="Montserrat" pitchFamily="2" charset="77"/>
              </a:rPr>
              <a:t>On remarque une corrélation entre énergie et graisses surtout, et aussi avec glucides, graisses saturées et sucre.</a:t>
            </a:r>
          </a:p>
          <a:p>
            <a:pPr algn="l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42610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Espace réservé du numéro de diapositive 1">
            <a:extLst>
              <a:ext uri="{FF2B5EF4-FFF2-40B4-BE49-F238E27FC236}">
                <a16:creationId xmlns:a16="http://schemas.microsoft.com/office/drawing/2014/main" id="{1501158B-C77E-4543-8CF2-F930FC0A93B6}"/>
              </a:ext>
            </a:extLst>
          </p:cNvPr>
          <p:cNvSpPr txBox="1">
            <a:spLocks/>
          </p:cNvSpPr>
          <p:nvPr/>
        </p:nvSpPr>
        <p:spPr>
          <a:xfrm>
            <a:off x="7947754" y="4697958"/>
            <a:ext cx="966952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1E3A9C8C-D943-C94F-850C-D3CB129CF548}" type="slidenum">
              <a:rPr lang="fr-FR" smtClean="0">
                <a:solidFill>
                  <a:schemeClr val="tx1"/>
                </a:solidFill>
              </a:rPr>
              <a:pPr/>
              <a:t>15</a:t>
            </a:fld>
            <a:r>
              <a:rPr lang="fr-FR" dirty="0">
                <a:solidFill>
                  <a:schemeClr val="tx1"/>
                </a:solidFill>
              </a:rPr>
              <a:t> sur 29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7BDC581-857A-F04B-B6A0-58C029CC1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198699"/>
            <a:ext cx="7433400" cy="1122101"/>
          </a:xfrm>
        </p:spPr>
        <p:txBody>
          <a:bodyPr/>
          <a:lstStyle/>
          <a:p>
            <a:r>
              <a:rPr lang="fr-FR" sz="2400" dirty="0"/>
              <a:t>Imputation des valeurs manquantes pour :</a:t>
            </a:r>
            <a:br>
              <a:rPr lang="fr-FR" sz="2400" dirty="0"/>
            </a:br>
            <a:r>
              <a:rPr lang="fr-FR" sz="2400" dirty="0"/>
              <a:t>1. énergie </a:t>
            </a:r>
            <a:br>
              <a:rPr lang="fr-FR" sz="2400" dirty="0"/>
            </a:br>
            <a:r>
              <a:rPr lang="fr-FR" sz="2400" dirty="0"/>
              <a:t>1.1. énergie avec graisses (régression linéaire) 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EE0EC7-94F4-BA46-8CDB-298F5A9C8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00" y="1792236"/>
            <a:ext cx="3494087" cy="257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6BF46330-E712-3044-8223-DFEF4EEEE728}"/>
              </a:ext>
            </a:extLst>
          </p:cNvPr>
          <p:cNvSpPr txBox="1"/>
          <p:nvPr/>
        </p:nvSpPr>
        <p:spPr>
          <a:xfrm>
            <a:off x="5305778" y="1879252"/>
            <a:ext cx="31254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dirty="0"/>
              <a:t>On complète les données manquantes de énergie avec les données de graisses, et grâce à un test visualisé ci-contre, le pourcentage d’adéquation est ici de 73,66% pour 401 produits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587DA7C-6D5B-FE49-A07B-E875CA5993AC}"/>
              </a:ext>
            </a:extLst>
          </p:cNvPr>
          <p:cNvSpPr txBox="1"/>
          <p:nvPr/>
        </p:nvSpPr>
        <p:spPr>
          <a:xfrm>
            <a:off x="2980267" y="4319414"/>
            <a:ext cx="21932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dirty="0"/>
              <a:t>Graisses en g, pour 100g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C312781-037F-3545-9B5E-DD5E34364A88}"/>
              </a:ext>
            </a:extLst>
          </p:cNvPr>
          <p:cNvSpPr txBox="1"/>
          <p:nvPr/>
        </p:nvSpPr>
        <p:spPr>
          <a:xfrm>
            <a:off x="428978" y="1426757"/>
            <a:ext cx="1279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dirty="0"/>
              <a:t>Energie en kJ</a:t>
            </a:r>
          </a:p>
        </p:txBody>
      </p:sp>
    </p:spTree>
    <p:extLst>
      <p:ext uri="{BB962C8B-B14F-4D97-AF65-F5344CB8AC3E}">
        <p14:creationId xmlns:p14="http://schemas.microsoft.com/office/powerpoint/2010/main" val="4150527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Espace réservé du numéro de diapositive 1">
            <a:extLst>
              <a:ext uri="{FF2B5EF4-FFF2-40B4-BE49-F238E27FC236}">
                <a16:creationId xmlns:a16="http://schemas.microsoft.com/office/drawing/2014/main" id="{1501158B-C77E-4543-8CF2-F930FC0A93B6}"/>
              </a:ext>
            </a:extLst>
          </p:cNvPr>
          <p:cNvSpPr txBox="1">
            <a:spLocks/>
          </p:cNvSpPr>
          <p:nvPr/>
        </p:nvSpPr>
        <p:spPr>
          <a:xfrm>
            <a:off x="7947754" y="4697958"/>
            <a:ext cx="966952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1E3A9C8C-D943-C94F-850C-D3CB129CF548}" type="slidenum">
              <a:rPr lang="fr-FR" smtClean="0">
                <a:solidFill>
                  <a:schemeClr val="tx1"/>
                </a:solidFill>
              </a:rPr>
              <a:pPr/>
              <a:t>16</a:t>
            </a:fld>
            <a:r>
              <a:rPr lang="fr-FR" dirty="0">
                <a:solidFill>
                  <a:schemeClr val="tx1"/>
                </a:solidFill>
              </a:rPr>
              <a:t> sur 29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7BDC581-857A-F04B-B6A0-58C029CC1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395110"/>
            <a:ext cx="7433400" cy="778933"/>
          </a:xfrm>
        </p:spPr>
        <p:txBody>
          <a:bodyPr/>
          <a:lstStyle/>
          <a:p>
            <a:r>
              <a:rPr lang="fr-FR" sz="2400" dirty="0"/>
              <a:t>Imputation des valeurs manquantes pour :</a:t>
            </a:r>
            <a:br>
              <a:rPr lang="fr-FR" sz="2400" dirty="0"/>
            </a:br>
            <a:r>
              <a:rPr lang="fr-FR" sz="2400" dirty="0"/>
              <a:t>1.2 énergie avec glucides (régression linéaire) :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BF46330-E712-3044-8223-DFEF4EEEE728}"/>
              </a:ext>
            </a:extLst>
          </p:cNvPr>
          <p:cNvSpPr txBox="1"/>
          <p:nvPr/>
        </p:nvSpPr>
        <p:spPr>
          <a:xfrm>
            <a:off x="5305778" y="1546578"/>
            <a:ext cx="31254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dirty="0"/>
              <a:t>On complète les données manquantes de énergie avec les données de glucides, et grâce à un test visualisé ci-contre, le pourcentage d’adéquation est ici de 61,98% pour 7 produits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587DA7C-6D5B-FE49-A07B-E875CA5993AC}"/>
              </a:ext>
            </a:extLst>
          </p:cNvPr>
          <p:cNvSpPr txBox="1"/>
          <p:nvPr/>
        </p:nvSpPr>
        <p:spPr>
          <a:xfrm>
            <a:off x="2980267" y="4014611"/>
            <a:ext cx="2183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dirty="0"/>
              <a:t>Glucides en g, pour 100g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C312781-037F-3545-9B5E-DD5E34364A88}"/>
              </a:ext>
            </a:extLst>
          </p:cNvPr>
          <p:cNvSpPr txBox="1"/>
          <p:nvPr/>
        </p:nvSpPr>
        <p:spPr>
          <a:xfrm>
            <a:off x="428978" y="1234844"/>
            <a:ext cx="1279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dirty="0"/>
              <a:t>Energie en kJ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9557E45-5317-2048-8BB5-34BBD9E89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36" y="1580169"/>
            <a:ext cx="3367745" cy="247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575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Espace réservé du numéro de diapositive 1">
            <a:extLst>
              <a:ext uri="{FF2B5EF4-FFF2-40B4-BE49-F238E27FC236}">
                <a16:creationId xmlns:a16="http://schemas.microsoft.com/office/drawing/2014/main" id="{1501158B-C77E-4543-8CF2-F930FC0A93B6}"/>
              </a:ext>
            </a:extLst>
          </p:cNvPr>
          <p:cNvSpPr txBox="1">
            <a:spLocks/>
          </p:cNvSpPr>
          <p:nvPr/>
        </p:nvSpPr>
        <p:spPr>
          <a:xfrm>
            <a:off x="7947754" y="4697958"/>
            <a:ext cx="966952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1E3A9C8C-D943-C94F-850C-D3CB129CF548}" type="slidenum">
              <a:rPr lang="fr-FR" smtClean="0">
                <a:solidFill>
                  <a:schemeClr val="tx1"/>
                </a:solidFill>
              </a:rPr>
              <a:pPr/>
              <a:t>17</a:t>
            </a:fld>
            <a:r>
              <a:rPr lang="fr-FR" dirty="0">
                <a:solidFill>
                  <a:schemeClr val="tx1"/>
                </a:solidFill>
              </a:rPr>
              <a:t> sur 29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7BDC581-857A-F04B-B6A0-58C029CC1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202856"/>
            <a:ext cx="7433400" cy="1413812"/>
          </a:xfrm>
        </p:spPr>
        <p:txBody>
          <a:bodyPr/>
          <a:lstStyle/>
          <a:p>
            <a:r>
              <a:rPr lang="fr-FR" sz="2400" dirty="0"/>
              <a:t>Imputation des valeurs manquantes pour :</a:t>
            </a:r>
            <a:br>
              <a:rPr lang="fr-FR" sz="2400" dirty="0"/>
            </a:br>
            <a:r>
              <a:rPr lang="fr-FR" sz="2400" dirty="0"/>
              <a:t>2. Huile de palme, sel, sucre, énergie, graisses, graisse saturées, glucides, protéines, fibres, additifs :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C05E4F8-957B-C845-BB3B-681651EFB0B7}"/>
              </a:ext>
            </a:extLst>
          </p:cNvPr>
          <p:cNvSpPr txBox="1"/>
          <p:nvPr/>
        </p:nvSpPr>
        <p:spPr>
          <a:xfrm>
            <a:off x="855300" y="1663809"/>
            <a:ext cx="475867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itchFamily="2" charset="2"/>
              <a:buChar char="ü"/>
            </a:pPr>
            <a:r>
              <a:rPr lang="fr-FR" dirty="0"/>
              <a:t>Huile de palme :</a:t>
            </a:r>
          </a:p>
          <a:p>
            <a:pPr marL="342900" indent="-342900" algn="l">
              <a:buAutoNum type="alphaLcParenR"/>
            </a:pPr>
            <a:r>
              <a:rPr lang="fr-FR" dirty="0"/>
              <a:t>Vérification contenu colonne huile de palme</a:t>
            </a:r>
          </a:p>
          <a:p>
            <a:pPr marL="342900" indent="-342900" algn="l">
              <a:buAutoNum type="alphaLcParenR"/>
            </a:pPr>
            <a:r>
              <a:rPr lang="fr-FR" b="1" u="sng" dirty="0"/>
              <a:t>Imputation de 0 </a:t>
            </a:r>
            <a:r>
              <a:rPr lang="fr-FR" dirty="0"/>
              <a:t>à la place des données manquantes huile de palme</a:t>
            </a:r>
          </a:p>
          <a:p>
            <a:pPr marL="342900" indent="-342900" algn="l">
              <a:buAutoNum type="alphaLcParenR"/>
            </a:pPr>
            <a:endParaRPr lang="fr-FR" dirty="0"/>
          </a:p>
          <a:p>
            <a:pPr marL="285750" indent="-285750" algn="l">
              <a:buFont typeface="Wingdings" pitchFamily="2" charset="2"/>
              <a:buChar char="ü"/>
            </a:pPr>
            <a:r>
              <a:rPr lang="fr-FR" dirty="0"/>
              <a:t>Sel, sucre, énergie (données manquantes restantes), graisses, graisses saturées, glucides, protéines, fibres, additifs :</a:t>
            </a:r>
          </a:p>
          <a:p>
            <a:pPr marL="342900" indent="-342900" algn="l">
              <a:buAutoNum type="alphaLcParenR"/>
            </a:pPr>
            <a:r>
              <a:rPr lang="fr-FR" dirty="0"/>
              <a:t>Observation de la médiane par catégorie de la quantité de sel par exemple :</a:t>
            </a:r>
          </a:p>
          <a:p>
            <a:pPr marL="342900" indent="-342900" algn="l">
              <a:buAutoNum type="alphaLcParenR"/>
            </a:pPr>
            <a:r>
              <a:rPr lang="fr-FR" b="1" u="sng" dirty="0"/>
              <a:t>Imputation de la médiane par catégorie </a:t>
            </a:r>
            <a:r>
              <a:rPr lang="fr-FR" dirty="0"/>
              <a:t>de produit pour chaque variable</a:t>
            </a:r>
          </a:p>
          <a:p>
            <a:pPr algn="l"/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4C849E6-710A-7C4C-A80A-C2EFFBCC0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296" y="2772712"/>
            <a:ext cx="3245703" cy="192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3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Espace réservé du numéro de diapositive 1">
            <a:extLst>
              <a:ext uri="{FF2B5EF4-FFF2-40B4-BE49-F238E27FC236}">
                <a16:creationId xmlns:a16="http://schemas.microsoft.com/office/drawing/2014/main" id="{1501158B-C77E-4543-8CF2-F930FC0A93B6}"/>
              </a:ext>
            </a:extLst>
          </p:cNvPr>
          <p:cNvSpPr txBox="1">
            <a:spLocks/>
          </p:cNvSpPr>
          <p:nvPr/>
        </p:nvSpPr>
        <p:spPr>
          <a:xfrm>
            <a:off x="7947754" y="4697958"/>
            <a:ext cx="966952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1E3A9C8C-D943-C94F-850C-D3CB129CF548}" type="slidenum">
              <a:rPr lang="fr-FR" smtClean="0">
                <a:solidFill>
                  <a:schemeClr val="tx1"/>
                </a:solidFill>
              </a:rPr>
              <a:pPr/>
              <a:t>18</a:t>
            </a:fld>
            <a:r>
              <a:rPr lang="fr-FR" dirty="0">
                <a:solidFill>
                  <a:schemeClr val="tx1"/>
                </a:solidFill>
              </a:rPr>
              <a:t> sur 29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7BDC581-857A-F04B-B6A0-58C029CC1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361774"/>
            <a:ext cx="7433400" cy="861294"/>
          </a:xfrm>
        </p:spPr>
        <p:txBody>
          <a:bodyPr/>
          <a:lstStyle/>
          <a:p>
            <a:r>
              <a:rPr lang="fr-FR" sz="2400" dirty="0"/>
              <a:t>Imputation des valeurs manquantes pour :</a:t>
            </a:r>
            <a:br>
              <a:rPr lang="fr-FR" sz="2400" dirty="0"/>
            </a:br>
            <a:r>
              <a:rPr lang="fr-FR" sz="2400" dirty="0"/>
              <a:t>3. </a:t>
            </a:r>
            <a:r>
              <a:rPr lang="fr-FR" sz="2400" dirty="0" err="1"/>
              <a:t>Nutriscore</a:t>
            </a:r>
            <a:r>
              <a:rPr lang="fr-FR" sz="2400" dirty="0"/>
              <a:t> (algorithme des plus proches voisins)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89DB24C-58A2-064A-A253-22905FED21DC}"/>
              </a:ext>
            </a:extLst>
          </p:cNvPr>
          <p:cNvSpPr txBox="1"/>
          <p:nvPr/>
        </p:nvSpPr>
        <p:spPr>
          <a:xfrm>
            <a:off x="357620" y="1411356"/>
            <a:ext cx="781175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itchFamily="2" charset="2"/>
              <a:buChar char="Ø"/>
            </a:pPr>
            <a:r>
              <a:rPr lang="fr-FR" dirty="0"/>
              <a:t>Se fait à partir des variables les plus corrélées : énergie, graisses, graisses saturées, sucre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fr-FR" dirty="0"/>
              <a:t>Calcul du pourcentage d’erreur d’imputation en fonction du nombre de fois optimal de lancer </a:t>
            </a:r>
          </a:p>
          <a:p>
            <a:pPr algn="l"/>
            <a:r>
              <a:rPr lang="fr-FR" dirty="0"/>
              <a:t>de l’algorithme :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5375C97-F229-4A49-8BCE-862626123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20" y="2350498"/>
            <a:ext cx="3591071" cy="197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FABD207-8266-8644-B349-9E55F88E0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683" y="1966529"/>
            <a:ext cx="3591071" cy="276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26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96C7EE3A-E218-5646-A2AE-F777F91840BB}"/>
              </a:ext>
            </a:extLst>
          </p:cNvPr>
          <p:cNvSpPr txBox="1">
            <a:spLocks/>
          </p:cNvSpPr>
          <p:nvPr/>
        </p:nvSpPr>
        <p:spPr>
          <a:xfrm>
            <a:off x="7984274" y="4582582"/>
            <a:ext cx="966952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1E3A9C8C-D943-C94F-850C-D3CB129CF548}" type="slidenum">
              <a:rPr lang="fr-FR" smtClean="0">
                <a:solidFill>
                  <a:schemeClr val="tx1"/>
                </a:solidFill>
              </a:rPr>
              <a:pPr/>
              <a:t>19</a:t>
            </a:fld>
            <a:r>
              <a:rPr lang="fr-FR" dirty="0">
                <a:solidFill>
                  <a:schemeClr val="tx1"/>
                </a:solidFill>
              </a:rPr>
              <a:t> sur 29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C11FBCC-9EAE-5A48-A99D-311E84DDAE22}"/>
              </a:ext>
            </a:extLst>
          </p:cNvPr>
          <p:cNvSpPr txBox="1"/>
          <p:nvPr/>
        </p:nvSpPr>
        <p:spPr>
          <a:xfrm>
            <a:off x="609600" y="251792"/>
            <a:ext cx="239864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chemeClr val="accent1"/>
                </a:solidFill>
                <a:latin typeface="Montserrat"/>
                <a:sym typeface="Montserrat"/>
              </a:rPr>
              <a:t>Visualisation de la répartition du </a:t>
            </a:r>
            <a:r>
              <a:rPr lang="fr-FR" sz="2400" b="1" dirty="0" err="1">
                <a:solidFill>
                  <a:schemeClr val="accent1"/>
                </a:solidFill>
                <a:latin typeface="Montserrat"/>
                <a:sym typeface="Montserrat"/>
              </a:rPr>
              <a:t>nutriscore</a:t>
            </a:r>
            <a:r>
              <a:rPr lang="fr-FR" sz="2400" b="1" dirty="0">
                <a:solidFill>
                  <a:schemeClr val="accent1"/>
                </a:solidFill>
                <a:latin typeface="Montserrat"/>
                <a:sym typeface="Montserrat"/>
              </a:rPr>
              <a:t> par catégorie de produits :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9802ED6-0621-5F46-99B9-9BC070B0A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913" y="277827"/>
            <a:ext cx="4422361" cy="450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598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ctrTitle" idx="4294967295"/>
          </p:nvPr>
        </p:nvSpPr>
        <p:spPr>
          <a:xfrm>
            <a:off x="623047" y="223173"/>
            <a:ext cx="6593700" cy="80880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400" dirty="0"/>
              <a:t>Sommaire</a:t>
            </a:r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4294967295"/>
          </p:nvPr>
        </p:nvSpPr>
        <p:spPr>
          <a:xfrm>
            <a:off x="623046" y="1019383"/>
            <a:ext cx="7564023" cy="38883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fr-FR" b="1" dirty="0"/>
              <a:t>1.Problématique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fr-FR" b="1" dirty="0"/>
              <a:t>2.Etude du jeu de données (premier nettoyage, données manquantes, données particulières)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fr-FR" b="1" dirty="0"/>
              <a:t>3.Description et analyse de certaines variables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fr-FR" b="1" dirty="0"/>
              <a:t>4.Lien entre les variables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fr-FR" b="1" dirty="0"/>
              <a:t>5.Pertinence et faisabilité de l’application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fr-FR" b="1" dirty="0"/>
              <a:t>6.Conclusion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E5CDF92-FC0C-D146-A66F-B52A25BD0FD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794702" y="4493372"/>
            <a:ext cx="844289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tx1"/>
                </a:solidFill>
              </a:rPr>
              <a:t>2</a:t>
            </a:fld>
            <a:r>
              <a:rPr lang="fr-FR" dirty="0">
                <a:solidFill>
                  <a:schemeClr val="tx1"/>
                </a:solidFill>
              </a:rPr>
              <a:t> sur 29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Espace réservé du numéro de diapositive 1">
            <a:extLst>
              <a:ext uri="{FF2B5EF4-FFF2-40B4-BE49-F238E27FC236}">
                <a16:creationId xmlns:a16="http://schemas.microsoft.com/office/drawing/2014/main" id="{1501158B-C77E-4543-8CF2-F930FC0A93B6}"/>
              </a:ext>
            </a:extLst>
          </p:cNvPr>
          <p:cNvSpPr txBox="1">
            <a:spLocks/>
          </p:cNvSpPr>
          <p:nvPr/>
        </p:nvSpPr>
        <p:spPr>
          <a:xfrm>
            <a:off x="7947754" y="4697958"/>
            <a:ext cx="966952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1E3A9C8C-D943-C94F-850C-D3CB129CF548}" type="slidenum">
              <a:rPr lang="fr-FR" smtClean="0">
                <a:solidFill>
                  <a:schemeClr val="tx1"/>
                </a:solidFill>
              </a:rPr>
              <a:pPr/>
              <a:t>20</a:t>
            </a:fld>
            <a:r>
              <a:rPr lang="fr-FR" dirty="0">
                <a:solidFill>
                  <a:schemeClr val="tx1"/>
                </a:solidFill>
              </a:rPr>
              <a:t> sur 29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7BDC581-857A-F04B-B6A0-58C029CC1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397707"/>
            <a:ext cx="7433400" cy="675719"/>
          </a:xfrm>
        </p:spPr>
        <p:txBody>
          <a:bodyPr/>
          <a:lstStyle/>
          <a:p>
            <a:r>
              <a:rPr lang="fr-FR" sz="2400" dirty="0"/>
              <a:t>Bilan des analyses après imputations et comparaison avec les premières analyses :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B74847C-F65B-B740-8869-715581C83DC7}"/>
              </a:ext>
            </a:extLst>
          </p:cNvPr>
          <p:cNvSpPr txBox="1"/>
          <p:nvPr/>
        </p:nvSpPr>
        <p:spPr>
          <a:xfrm>
            <a:off x="300477" y="4378779"/>
            <a:ext cx="7513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dirty="0"/>
              <a:t>On observe donc à peu près les mêmes corrélations entre </a:t>
            </a:r>
            <a:r>
              <a:rPr lang="fr-FR" dirty="0" err="1"/>
              <a:t>nutriscore</a:t>
            </a:r>
            <a:r>
              <a:rPr lang="fr-FR" dirty="0"/>
              <a:t> et les autres variables, </a:t>
            </a:r>
          </a:p>
          <a:p>
            <a:pPr algn="l"/>
            <a:r>
              <a:rPr lang="fr-FR" dirty="0"/>
              <a:t>les imputations les ont peu modifiées.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FC0E51D-932A-7C42-94F7-F55FA9C2D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152939"/>
            <a:ext cx="4297570" cy="300161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53EAE8A-C26C-E340-BAD1-C26FB3591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77" y="1176000"/>
            <a:ext cx="4271522" cy="300161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EEE53D7-F746-CA49-83C5-D951C705583F}"/>
              </a:ext>
            </a:extLst>
          </p:cNvPr>
          <p:cNvSpPr txBox="1"/>
          <p:nvPr/>
        </p:nvSpPr>
        <p:spPr>
          <a:xfrm>
            <a:off x="2075654" y="4144548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dirty="0"/>
              <a:t>AVANT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71B0A42-BDAD-1449-A2B3-2E0A0BE43B04}"/>
              </a:ext>
            </a:extLst>
          </p:cNvPr>
          <p:cNvSpPr txBox="1"/>
          <p:nvPr/>
        </p:nvSpPr>
        <p:spPr>
          <a:xfrm>
            <a:off x="6331766" y="4144548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dirty="0"/>
              <a:t>APRES</a:t>
            </a:r>
          </a:p>
        </p:txBody>
      </p:sp>
    </p:spTree>
    <p:extLst>
      <p:ext uri="{BB962C8B-B14F-4D97-AF65-F5344CB8AC3E}">
        <p14:creationId xmlns:p14="http://schemas.microsoft.com/office/powerpoint/2010/main" val="4103688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Espace réservé du numéro de diapositive 1">
            <a:extLst>
              <a:ext uri="{FF2B5EF4-FFF2-40B4-BE49-F238E27FC236}">
                <a16:creationId xmlns:a16="http://schemas.microsoft.com/office/drawing/2014/main" id="{1501158B-C77E-4543-8CF2-F930FC0A93B6}"/>
              </a:ext>
            </a:extLst>
          </p:cNvPr>
          <p:cNvSpPr txBox="1">
            <a:spLocks/>
          </p:cNvSpPr>
          <p:nvPr/>
        </p:nvSpPr>
        <p:spPr>
          <a:xfrm>
            <a:off x="7947754" y="4697958"/>
            <a:ext cx="966952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1E3A9C8C-D943-C94F-850C-D3CB129CF548}" type="slidenum">
              <a:rPr lang="fr-FR" smtClean="0">
                <a:solidFill>
                  <a:schemeClr val="tx1"/>
                </a:solidFill>
              </a:rPr>
              <a:pPr/>
              <a:t>21</a:t>
            </a:fld>
            <a:r>
              <a:rPr lang="fr-FR" dirty="0">
                <a:solidFill>
                  <a:schemeClr val="tx1"/>
                </a:solidFill>
              </a:rPr>
              <a:t> sur 29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7BDC581-857A-F04B-B6A0-58C029CC1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292" y="118873"/>
            <a:ext cx="8334414" cy="656632"/>
          </a:xfrm>
        </p:spPr>
        <p:txBody>
          <a:bodyPr/>
          <a:lstStyle/>
          <a:p>
            <a:r>
              <a:rPr lang="fr-FR" sz="2400" dirty="0"/>
              <a:t>Comparaison des corrélations après imputation entre les variables numériques 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56F077C-7E61-7048-BED3-81DB18DAAC09}"/>
              </a:ext>
            </a:extLst>
          </p:cNvPr>
          <p:cNvSpPr txBox="1"/>
          <p:nvPr/>
        </p:nvSpPr>
        <p:spPr>
          <a:xfrm>
            <a:off x="580292" y="4342679"/>
            <a:ext cx="6017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0" u="none" strike="noStrike" dirty="0">
                <a:solidFill>
                  <a:srgbClr val="000000"/>
                </a:solidFill>
                <a:effectLst/>
                <a:latin typeface="Montserrat" pitchFamily="2" charset="77"/>
              </a:rPr>
              <a:t>On remarque que les corrélations restent assez semblables.</a:t>
            </a:r>
          </a:p>
          <a:p>
            <a:pPr algn="l"/>
            <a:endParaRPr lang="fr-FR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2F35D0A-3762-A546-B17D-794BF0FB9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726603"/>
            <a:ext cx="4072682" cy="344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44C70A33-549C-0644-8A1C-C27465690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18" y="775504"/>
            <a:ext cx="3995777" cy="338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D5184BB-1EAF-F749-A385-56D82101677A}"/>
              </a:ext>
            </a:extLst>
          </p:cNvPr>
          <p:cNvSpPr txBox="1"/>
          <p:nvPr/>
        </p:nvSpPr>
        <p:spPr>
          <a:xfrm>
            <a:off x="1886673" y="3894456"/>
            <a:ext cx="891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dirty="0"/>
              <a:t>AVANT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65D6C79-7EDB-CD48-87C2-32CF61B7F0BD}"/>
              </a:ext>
            </a:extLst>
          </p:cNvPr>
          <p:cNvSpPr txBox="1"/>
          <p:nvPr/>
        </p:nvSpPr>
        <p:spPr>
          <a:xfrm>
            <a:off x="6608341" y="3850616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dirty="0"/>
              <a:t>APRES</a:t>
            </a:r>
          </a:p>
        </p:txBody>
      </p:sp>
    </p:spTree>
    <p:extLst>
      <p:ext uri="{BB962C8B-B14F-4D97-AF65-F5344CB8AC3E}">
        <p14:creationId xmlns:p14="http://schemas.microsoft.com/office/powerpoint/2010/main" val="845257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Espace réservé du numéro de diapositive 1">
            <a:extLst>
              <a:ext uri="{FF2B5EF4-FFF2-40B4-BE49-F238E27FC236}">
                <a16:creationId xmlns:a16="http://schemas.microsoft.com/office/drawing/2014/main" id="{1501158B-C77E-4543-8CF2-F930FC0A93B6}"/>
              </a:ext>
            </a:extLst>
          </p:cNvPr>
          <p:cNvSpPr txBox="1">
            <a:spLocks/>
          </p:cNvSpPr>
          <p:nvPr/>
        </p:nvSpPr>
        <p:spPr>
          <a:xfrm>
            <a:off x="7947754" y="4697958"/>
            <a:ext cx="966952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1E3A9C8C-D943-C94F-850C-D3CB129CF548}" type="slidenum">
              <a:rPr lang="fr-FR" smtClean="0">
                <a:solidFill>
                  <a:schemeClr val="tx1"/>
                </a:solidFill>
              </a:rPr>
              <a:pPr/>
              <a:t>22</a:t>
            </a:fld>
            <a:r>
              <a:rPr lang="fr-FR" dirty="0">
                <a:solidFill>
                  <a:schemeClr val="tx1"/>
                </a:solidFill>
              </a:rPr>
              <a:t> sur 29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7BDC581-857A-F04B-B6A0-58C029CC1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40" y="201168"/>
            <a:ext cx="7959516" cy="661437"/>
          </a:xfrm>
        </p:spPr>
        <p:txBody>
          <a:bodyPr/>
          <a:lstStyle/>
          <a:p>
            <a:r>
              <a:rPr lang="fr-FR" sz="2200" dirty="0"/>
              <a:t>Autre visualisation des corrélations entre variables (ACP : Analyse en Composantes principales) 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3FB198-1565-264F-80D5-CEEDEF571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65" y="1389888"/>
            <a:ext cx="3646836" cy="294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DFC6232-7D6E-A042-8211-40234D533A56}"/>
              </a:ext>
            </a:extLst>
          </p:cNvPr>
          <p:cNvSpPr txBox="1"/>
          <p:nvPr/>
        </p:nvSpPr>
        <p:spPr>
          <a:xfrm>
            <a:off x="5254924" y="1756142"/>
            <a:ext cx="342273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2000" dirty="0"/>
              <a:t>On voit ici qu'on atteint 90% </a:t>
            </a:r>
          </a:p>
          <a:p>
            <a:pPr algn="l"/>
            <a:r>
              <a:rPr lang="fr-FR" sz="2000" dirty="0"/>
              <a:t>de la variance avec les 6 </a:t>
            </a:r>
          </a:p>
          <a:p>
            <a:pPr algn="l"/>
            <a:r>
              <a:rPr lang="fr-FR" sz="2000" dirty="0"/>
              <a:t>premières composantes et </a:t>
            </a:r>
          </a:p>
          <a:p>
            <a:pPr algn="l"/>
            <a:r>
              <a:rPr lang="fr-FR" sz="2000" dirty="0"/>
              <a:t>qu'on a plus de 60% avec</a:t>
            </a:r>
          </a:p>
          <a:p>
            <a:pPr algn="l"/>
            <a:r>
              <a:rPr lang="fr-FR" sz="2000" dirty="0"/>
              <a:t>les 3 premières</a:t>
            </a:r>
          </a:p>
        </p:txBody>
      </p:sp>
    </p:spTree>
    <p:extLst>
      <p:ext uri="{BB962C8B-B14F-4D97-AF65-F5344CB8AC3E}">
        <p14:creationId xmlns:p14="http://schemas.microsoft.com/office/powerpoint/2010/main" val="90094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Espace réservé du numéro de diapositive 1">
            <a:extLst>
              <a:ext uri="{FF2B5EF4-FFF2-40B4-BE49-F238E27FC236}">
                <a16:creationId xmlns:a16="http://schemas.microsoft.com/office/drawing/2014/main" id="{1501158B-C77E-4543-8CF2-F930FC0A93B6}"/>
              </a:ext>
            </a:extLst>
          </p:cNvPr>
          <p:cNvSpPr txBox="1">
            <a:spLocks/>
          </p:cNvSpPr>
          <p:nvPr/>
        </p:nvSpPr>
        <p:spPr>
          <a:xfrm>
            <a:off x="7947754" y="4697958"/>
            <a:ext cx="966952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1E3A9C8C-D943-C94F-850C-D3CB129CF548}" type="slidenum">
              <a:rPr lang="fr-FR" smtClean="0">
                <a:solidFill>
                  <a:schemeClr val="tx1"/>
                </a:solidFill>
              </a:rPr>
              <a:pPr/>
              <a:t>23</a:t>
            </a:fld>
            <a:r>
              <a:rPr lang="fr-FR" dirty="0">
                <a:solidFill>
                  <a:schemeClr val="tx1"/>
                </a:solidFill>
              </a:rPr>
              <a:t> sur 29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7BDC581-857A-F04B-B6A0-58C029CC1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945" y="309443"/>
            <a:ext cx="7959516" cy="405405"/>
          </a:xfrm>
        </p:spPr>
        <p:txBody>
          <a:bodyPr/>
          <a:lstStyle/>
          <a:p>
            <a:r>
              <a:rPr lang="fr-FR" sz="2200" dirty="0"/>
              <a:t>Cercles des corrélations entre variables :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7DD1F88-DBF8-484F-BB20-4A8AFADF6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49" y="955916"/>
            <a:ext cx="3870895" cy="348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A38B20A6-783B-D74F-A2EB-FFEFAC0A8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955916"/>
            <a:ext cx="3870895" cy="3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0D4A0EE-42CA-F047-96A8-F4C531A7EE10}"/>
              </a:ext>
            </a:extLst>
          </p:cNvPr>
          <p:cNvSpPr txBox="1"/>
          <p:nvPr/>
        </p:nvSpPr>
        <p:spPr>
          <a:xfrm>
            <a:off x="804672" y="4526280"/>
            <a:ext cx="8050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dirty="0"/>
              <a:t>On observe une certaine corrélation entre sucre et glucides, et entre graisses et graisses saturées</a:t>
            </a:r>
          </a:p>
        </p:txBody>
      </p:sp>
    </p:spTree>
    <p:extLst>
      <p:ext uri="{BB962C8B-B14F-4D97-AF65-F5344CB8AC3E}">
        <p14:creationId xmlns:p14="http://schemas.microsoft.com/office/powerpoint/2010/main" val="723778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7BDC581-857A-F04B-B6A0-58C029CC1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68" y="1084951"/>
            <a:ext cx="3139017" cy="656931"/>
          </a:xfrm>
        </p:spPr>
        <p:txBody>
          <a:bodyPr/>
          <a:lstStyle/>
          <a:p>
            <a:r>
              <a:rPr lang="fr-FR" sz="2400" dirty="0"/>
              <a:t>Projection des individus :</a:t>
            </a:r>
            <a:br>
              <a:rPr lang="fr-FR" sz="2400" dirty="0"/>
            </a:br>
            <a:r>
              <a:rPr lang="fr-FR" sz="2400" dirty="0"/>
              <a:t>Produits </a:t>
            </a:r>
            <a:br>
              <a:rPr lang="fr-FR" sz="2400" dirty="0"/>
            </a:br>
            <a:r>
              <a:rPr lang="fr-FR" sz="2400" dirty="0"/>
              <a:t>similaires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296E89E-1FDB-9C4F-95A1-7CD42DAFB199}"/>
              </a:ext>
            </a:extLst>
          </p:cNvPr>
          <p:cNvSpPr txBox="1"/>
          <p:nvPr/>
        </p:nvSpPr>
        <p:spPr>
          <a:xfrm>
            <a:off x="487068" y="2220109"/>
            <a:ext cx="240772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400" dirty="0">
                <a:latin typeface="Montserrat" pitchFamily="2" charset="77"/>
              </a:rPr>
              <a:t>Visualisation de la possibilité de trouver des produits similaires selon les variables </a:t>
            </a:r>
          </a:p>
          <a:p>
            <a:pPr algn="l"/>
            <a:r>
              <a:rPr lang="fr-FR" sz="1400" dirty="0">
                <a:latin typeface="Montserrat" pitchFamily="2" charset="77"/>
              </a:rPr>
              <a:t>considérées pour notre application :</a:t>
            </a:r>
          </a:p>
          <a:p>
            <a:pPr algn="l"/>
            <a:r>
              <a:rPr lang="fr-FR" dirty="0">
                <a:latin typeface="Montserrat" pitchFamily="2" charset="77"/>
              </a:rPr>
              <a:t>Ici selon F1 représentant principalement Energie, Graisses, Glucides</a:t>
            </a:r>
          </a:p>
          <a:p>
            <a:pPr algn="l"/>
            <a:r>
              <a:rPr lang="fr-FR" dirty="0">
                <a:latin typeface="Montserrat" pitchFamily="2" charset="77"/>
              </a:rPr>
              <a:t>Et F2 représentant principalement Glucides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6ACEA54-B434-5846-A226-0C53B8B81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927" y="81714"/>
            <a:ext cx="6098596" cy="496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Espace réservé du numéro de diapositive 1">
            <a:extLst>
              <a:ext uri="{FF2B5EF4-FFF2-40B4-BE49-F238E27FC236}">
                <a16:creationId xmlns:a16="http://schemas.microsoft.com/office/drawing/2014/main" id="{1501158B-C77E-4543-8CF2-F930FC0A93B6}"/>
              </a:ext>
            </a:extLst>
          </p:cNvPr>
          <p:cNvSpPr txBox="1">
            <a:spLocks/>
          </p:cNvSpPr>
          <p:nvPr/>
        </p:nvSpPr>
        <p:spPr>
          <a:xfrm>
            <a:off x="7975463" y="4485522"/>
            <a:ext cx="966952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1E3A9C8C-D943-C94F-850C-D3CB129CF548}" type="slidenum">
              <a:rPr lang="fr-FR" smtClean="0">
                <a:solidFill>
                  <a:schemeClr val="tx1"/>
                </a:solidFill>
              </a:rPr>
              <a:pPr/>
              <a:t>24</a:t>
            </a:fld>
            <a:r>
              <a:rPr lang="fr-FR" dirty="0">
                <a:solidFill>
                  <a:schemeClr val="tx1"/>
                </a:solidFill>
              </a:rPr>
              <a:t> sur 29</a:t>
            </a:r>
          </a:p>
        </p:txBody>
      </p:sp>
    </p:spTree>
    <p:extLst>
      <p:ext uri="{BB962C8B-B14F-4D97-AF65-F5344CB8AC3E}">
        <p14:creationId xmlns:p14="http://schemas.microsoft.com/office/powerpoint/2010/main" val="88494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4524CFEF-4A15-3946-BF90-F92933513212}"/>
              </a:ext>
            </a:extLst>
          </p:cNvPr>
          <p:cNvSpPr txBox="1"/>
          <p:nvPr/>
        </p:nvSpPr>
        <p:spPr>
          <a:xfrm>
            <a:off x="598269" y="1773531"/>
            <a:ext cx="718337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Montserrat" pitchFamily="2" charset="77"/>
              </a:rPr>
              <a:t>5.Pertinence et faisabilité </a:t>
            </a:r>
          </a:p>
          <a:p>
            <a:r>
              <a:rPr lang="fr-FR" sz="4000" b="1" dirty="0">
                <a:solidFill>
                  <a:schemeClr val="bg1"/>
                </a:solidFill>
                <a:latin typeface="Montserrat" pitchFamily="2" charset="77"/>
              </a:rPr>
              <a:t>de l’application</a:t>
            </a:r>
          </a:p>
          <a:p>
            <a:endParaRPr lang="fr-FR" dirty="0"/>
          </a:p>
        </p:txBody>
      </p:sp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DC66D436-059B-4844-BADE-7B0F8D3C42B7}"/>
              </a:ext>
            </a:extLst>
          </p:cNvPr>
          <p:cNvSpPr txBox="1">
            <a:spLocks/>
          </p:cNvSpPr>
          <p:nvPr/>
        </p:nvSpPr>
        <p:spPr>
          <a:xfrm>
            <a:off x="7984274" y="4582582"/>
            <a:ext cx="966952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1E3A9C8C-D943-C94F-850C-D3CB129CF548}" type="slidenum">
              <a:rPr lang="fr-FR" smtClean="0"/>
              <a:pPr/>
              <a:t>25</a:t>
            </a:fld>
            <a:r>
              <a:rPr lang="fr-FR" dirty="0"/>
              <a:t> sur 29</a:t>
            </a:r>
          </a:p>
        </p:txBody>
      </p:sp>
    </p:spTree>
    <p:extLst>
      <p:ext uri="{BB962C8B-B14F-4D97-AF65-F5344CB8AC3E}">
        <p14:creationId xmlns:p14="http://schemas.microsoft.com/office/powerpoint/2010/main" val="2039084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Espace réservé du numéro de diapositive 1">
            <a:extLst>
              <a:ext uri="{FF2B5EF4-FFF2-40B4-BE49-F238E27FC236}">
                <a16:creationId xmlns:a16="http://schemas.microsoft.com/office/drawing/2014/main" id="{1501158B-C77E-4543-8CF2-F930FC0A93B6}"/>
              </a:ext>
            </a:extLst>
          </p:cNvPr>
          <p:cNvSpPr txBox="1">
            <a:spLocks/>
          </p:cNvSpPr>
          <p:nvPr/>
        </p:nvSpPr>
        <p:spPr>
          <a:xfrm>
            <a:off x="7947754" y="4697958"/>
            <a:ext cx="966952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1E3A9C8C-D943-C94F-850C-D3CB129CF548}" type="slidenum">
              <a:rPr lang="fr-FR" smtClean="0">
                <a:solidFill>
                  <a:schemeClr val="tx1"/>
                </a:solidFill>
              </a:rPr>
              <a:pPr/>
              <a:t>26</a:t>
            </a:fld>
            <a:r>
              <a:rPr lang="fr-FR" dirty="0">
                <a:solidFill>
                  <a:schemeClr val="tx1"/>
                </a:solidFill>
              </a:rPr>
              <a:t> sur 29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8F8905B-1A5B-E348-8668-E70CA2105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Limites engendrées par le </a:t>
            </a:r>
            <a:r>
              <a:rPr lang="fr-FR" dirty="0" err="1"/>
              <a:t>dataset</a:t>
            </a:r>
            <a:r>
              <a:rPr lang="fr-FR" dirty="0"/>
              <a:t> et </a:t>
            </a:r>
            <a:br>
              <a:rPr lang="fr-FR" dirty="0"/>
            </a:br>
            <a:r>
              <a:rPr lang="fr-FR" dirty="0"/>
              <a:t>les méthodes d’imputation choisies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21FD74F-21CD-8D40-9841-F96322872656}"/>
              </a:ext>
            </a:extLst>
          </p:cNvPr>
          <p:cNvSpPr txBox="1"/>
          <p:nvPr/>
        </p:nvSpPr>
        <p:spPr>
          <a:xfrm>
            <a:off x="273362" y="1318524"/>
            <a:ext cx="88004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fr-FR" sz="1600" b="1" dirty="0">
                <a:solidFill>
                  <a:srgbClr val="00B050"/>
                </a:solidFill>
                <a:latin typeface="Montserrat" pitchFamily="2" charset="77"/>
              </a:rPr>
              <a:t>Beaucoup de données manquantes</a:t>
            </a:r>
          </a:p>
          <a:p>
            <a:pPr marL="285750" indent="-285750" algn="l">
              <a:buFontTx/>
              <a:buChar char="-"/>
            </a:pPr>
            <a:r>
              <a:rPr lang="fr-FR" sz="1600" b="1" dirty="0">
                <a:latin typeface="Montserrat" pitchFamily="2" charset="77"/>
              </a:rPr>
              <a:t>Erreurs de remplissage</a:t>
            </a:r>
          </a:p>
          <a:p>
            <a:pPr marL="285750" indent="-285750" algn="l">
              <a:buFontTx/>
              <a:buChar char="-"/>
            </a:pPr>
            <a:r>
              <a:rPr lang="fr-FR" sz="1600" b="1" dirty="0">
                <a:solidFill>
                  <a:srgbClr val="00B050"/>
                </a:solidFill>
                <a:latin typeface="Montserrat" pitchFamily="2" charset="77"/>
              </a:rPr>
              <a:t>Inadéquation des produits présents dans l’application (produits non alimentaires)</a:t>
            </a:r>
          </a:p>
          <a:p>
            <a:pPr marL="285750" indent="-285750" algn="l">
              <a:buFontTx/>
              <a:buChar char="-"/>
            </a:pPr>
            <a:r>
              <a:rPr lang="fr-FR" sz="1600" b="1" dirty="0">
                <a:latin typeface="Montserrat" pitchFamily="2" charset="77"/>
              </a:rPr>
              <a:t>Imputation des données par la méthode de régression linéaire (74% et 62% </a:t>
            </a:r>
          </a:p>
          <a:p>
            <a:pPr algn="l"/>
            <a:r>
              <a:rPr lang="fr-FR" sz="1600" b="1" dirty="0">
                <a:latin typeface="Montserrat" pitchFamily="2" charset="77"/>
              </a:rPr>
              <a:t>d’adéquation pour 408 produits seulement, et pas par catégorie car trop peu de </a:t>
            </a:r>
          </a:p>
          <a:p>
            <a:pPr algn="l"/>
            <a:r>
              <a:rPr lang="fr-FR" sz="1600" b="1" dirty="0">
                <a:latin typeface="Montserrat" pitchFamily="2" charset="77"/>
              </a:rPr>
              <a:t>données), celle des « plus proches voisins » (entre 12 et 33,6% d’erreur) , </a:t>
            </a:r>
            <a:r>
              <a:rPr lang="fr-FR" sz="1600" b="1">
                <a:latin typeface="Montserrat" pitchFamily="2" charset="77"/>
              </a:rPr>
              <a:t>imputation de </a:t>
            </a:r>
            <a:r>
              <a:rPr lang="fr-FR" sz="1600" b="1" dirty="0">
                <a:latin typeface="Montserrat" pitchFamily="2" charset="77"/>
              </a:rPr>
              <a:t>0, ou imputation de la médiane par catégorie</a:t>
            </a:r>
          </a:p>
          <a:p>
            <a:pPr marL="44450" indent="268288" algn="l">
              <a:buFontTx/>
              <a:buChar char="-"/>
            </a:pPr>
            <a:r>
              <a:rPr lang="fr-FR" sz="1600" b="1" dirty="0">
                <a:solidFill>
                  <a:srgbClr val="00B050"/>
                </a:solidFill>
                <a:latin typeface="Montserrat" pitchFamily="2" charset="77"/>
              </a:rPr>
              <a:t>Corrélation peu prononcée entre </a:t>
            </a:r>
            <a:r>
              <a:rPr lang="fr-FR" sz="1600" b="1" dirty="0" err="1">
                <a:solidFill>
                  <a:srgbClr val="00B050"/>
                </a:solidFill>
                <a:latin typeface="Montserrat" pitchFamily="2" charset="77"/>
              </a:rPr>
              <a:t>nutriscore</a:t>
            </a:r>
            <a:r>
              <a:rPr lang="fr-FR" sz="1600" b="1" dirty="0">
                <a:solidFill>
                  <a:srgbClr val="00B050"/>
                </a:solidFill>
                <a:latin typeface="Montserrat" pitchFamily="2" charset="77"/>
              </a:rPr>
              <a:t> et les autres variables, mais nettement plus forte entre énergie et graisses, et voire glucides </a:t>
            </a:r>
          </a:p>
          <a:p>
            <a:pPr algn="l"/>
            <a:r>
              <a:rPr lang="fr-FR" sz="1600" b="1" dirty="0">
                <a:latin typeface="Montserrat" pitchFamily="2" charset="77"/>
              </a:rPr>
              <a:t>-    Les corrélations sont approximativement les mêmes avant et après imputations</a:t>
            </a:r>
          </a:p>
        </p:txBody>
      </p:sp>
    </p:spTree>
    <p:extLst>
      <p:ext uri="{BB962C8B-B14F-4D97-AF65-F5344CB8AC3E}">
        <p14:creationId xmlns:p14="http://schemas.microsoft.com/office/powerpoint/2010/main" val="3437070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Espace réservé du numéro de diapositive 1">
            <a:extLst>
              <a:ext uri="{FF2B5EF4-FFF2-40B4-BE49-F238E27FC236}">
                <a16:creationId xmlns:a16="http://schemas.microsoft.com/office/drawing/2014/main" id="{1501158B-C77E-4543-8CF2-F930FC0A93B6}"/>
              </a:ext>
            </a:extLst>
          </p:cNvPr>
          <p:cNvSpPr txBox="1">
            <a:spLocks/>
          </p:cNvSpPr>
          <p:nvPr/>
        </p:nvSpPr>
        <p:spPr>
          <a:xfrm>
            <a:off x="7947754" y="4697958"/>
            <a:ext cx="966952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1E3A9C8C-D943-C94F-850C-D3CB129CF548}" type="slidenum">
              <a:rPr lang="fr-FR" smtClean="0">
                <a:solidFill>
                  <a:schemeClr val="tx1"/>
                </a:solidFill>
              </a:rPr>
              <a:pPr/>
              <a:t>27</a:t>
            </a:fld>
            <a:r>
              <a:rPr lang="fr-FR" dirty="0">
                <a:solidFill>
                  <a:schemeClr val="tx1"/>
                </a:solidFill>
              </a:rPr>
              <a:t> sur 29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8F8905B-1A5B-E348-8668-E70CA2105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883" y="66600"/>
            <a:ext cx="2523916" cy="1169552"/>
          </a:xfrm>
        </p:spPr>
        <p:txBody>
          <a:bodyPr/>
          <a:lstStyle/>
          <a:p>
            <a:r>
              <a:rPr lang="fr-FR" sz="2400" dirty="0"/>
              <a:t>Exemple </a:t>
            </a:r>
            <a:br>
              <a:rPr lang="fr-FR" sz="2400" dirty="0"/>
            </a:br>
            <a:r>
              <a:rPr lang="fr-FR" sz="2400" dirty="0"/>
              <a:t>d’application </a:t>
            </a:r>
            <a:br>
              <a:rPr lang="fr-FR" sz="2400" dirty="0"/>
            </a:br>
            <a:r>
              <a:rPr lang="fr-FR" sz="2400" dirty="0"/>
              <a:t>possible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0C3E64E-FE2F-2B41-9422-9664F22834A3}"/>
              </a:ext>
            </a:extLst>
          </p:cNvPr>
          <p:cNvSpPr txBox="1"/>
          <p:nvPr/>
        </p:nvSpPr>
        <p:spPr>
          <a:xfrm>
            <a:off x="150920" y="1284409"/>
            <a:ext cx="26938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b="1" dirty="0">
                <a:solidFill>
                  <a:srgbClr val="00B050"/>
                </a:solidFill>
                <a:latin typeface="Montserrat" pitchFamily="2" charset="77"/>
              </a:rPr>
              <a:t>Calcul d’un score sur 100 (Plus les points sont élevés, et plus le produit est sain) </a:t>
            </a:r>
          </a:p>
          <a:p>
            <a:pPr algn="l"/>
            <a:r>
              <a:rPr lang="fr-FR" b="1" dirty="0">
                <a:solidFill>
                  <a:srgbClr val="00B050"/>
                </a:solidFill>
                <a:latin typeface="Montserrat" pitchFamily="2" charset="77"/>
              </a:rPr>
              <a:t>qui caractérise le produit suivant certains critères :</a:t>
            </a:r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B86354FB-E2DF-704A-89A5-4676713C4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59164"/>
              </p:ext>
            </p:extLst>
          </p:nvPr>
        </p:nvGraphicFramePr>
        <p:xfrm>
          <a:off x="2963484" y="151416"/>
          <a:ext cx="4984270" cy="4846320"/>
        </p:xfrm>
        <a:graphic>
          <a:graphicData uri="http://schemas.openxmlformats.org/drawingml/2006/table">
            <a:tbl>
              <a:tblPr firstRow="1" bandRow="1">
                <a:tableStyleId>{668617F7-BD45-45D3-9494-08AB8ACE10ED}</a:tableStyleId>
              </a:tblPr>
              <a:tblGrid>
                <a:gridCol w="1401176">
                  <a:extLst>
                    <a:ext uri="{9D8B030D-6E8A-4147-A177-3AD203B41FA5}">
                      <a16:colId xmlns:a16="http://schemas.microsoft.com/office/drawing/2014/main" val="1982087006"/>
                    </a:ext>
                  </a:extLst>
                </a:gridCol>
                <a:gridCol w="3583094">
                  <a:extLst>
                    <a:ext uri="{9D8B030D-6E8A-4147-A177-3AD203B41FA5}">
                      <a16:colId xmlns:a16="http://schemas.microsoft.com/office/drawing/2014/main" val="1426577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Montserrat" pitchFamily="2" charset="77"/>
                        </a:rPr>
                        <a:t>Label bio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200" dirty="0">
                          <a:latin typeface="Montserrat" pitchFamily="2" charset="77"/>
                        </a:rPr>
                        <a:t>Bio : 10 pts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200" dirty="0">
                          <a:latin typeface="Montserrat" pitchFamily="2" charset="77"/>
                        </a:rPr>
                        <a:t>Non bio : 0 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82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Montserrat" pitchFamily="2" charset="77"/>
                        </a:rPr>
                        <a:t>Additifs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200" dirty="0">
                          <a:latin typeface="Montserrat" pitchFamily="2" charset="77"/>
                        </a:rPr>
                        <a:t>0 additifs : 10 pts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200" dirty="0">
                          <a:latin typeface="Montserrat" pitchFamily="2" charset="77"/>
                        </a:rPr>
                        <a:t>Entre 1 et 3 additifs : 0 pt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200" dirty="0">
                          <a:latin typeface="Montserrat" pitchFamily="2" charset="77"/>
                        </a:rPr>
                        <a:t>Plus de 3 additifs : -5 pts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31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Montserrat" pitchFamily="2" charset="77"/>
                        </a:rPr>
                        <a:t>Sel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200" dirty="0">
                          <a:latin typeface="Montserrat" pitchFamily="2" charset="77"/>
                        </a:rPr>
                        <a:t>Entre 0 et 0,3g : 10 pts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200" dirty="0">
                          <a:latin typeface="Montserrat" pitchFamily="2" charset="77"/>
                        </a:rPr>
                        <a:t>Entre 0,3 et 1,5g : 5 pts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200" dirty="0">
                          <a:latin typeface="Montserrat" pitchFamily="2" charset="77"/>
                        </a:rPr>
                        <a:t>Plus de 1,5g : -5 pts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856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Montserrat" pitchFamily="2" charset="77"/>
                        </a:rPr>
                        <a:t>Huile de palme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200" dirty="0">
                          <a:latin typeface="Montserrat" pitchFamily="2" charset="77"/>
                        </a:rPr>
                        <a:t>Aucun ingrédients avec huile de palme : 5 pts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200" dirty="0">
                          <a:latin typeface="Montserrat" pitchFamily="2" charset="77"/>
                        </a:rPr>
                        <a:t>Sinon : -5 pts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064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Montserrat" pitchFamily="2" charset="77"/>
                        </a:rPr>
                        <a:t>Fibres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200" dirty="0">
                          <a:latin typeface="Montserrat" pitchFamily="2" charset="77"/>
                        </a:rPr>
                        <a:t>Supérieur à 5g : 5 pts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200" dirty="0">
                          <a:latin typeface="Montserrat" pitchFamily="2" charset="77"/>
                        </a:rPr>
                        <a:t>Inférieur : 0 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338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Montserrat" pitchFamily="2" charset="77"/>
                        </a:rPr>
                        <a:t>Fruits-légumes-Noix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200" dirty="0">
                          <a:latin typeface="Montserrat" pitchFamily="2" charset="77"/>
                        </a:rPr>
                        <a:t>Inférieur à 5g : 0 pt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200" dirty="0">
                          <a:latin typeface="Montserrat" pitchFamily="2" charset="77"/>
                        </a:rPr>
                        <a:t>Entre 5 et 20g : 5 pts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200" dirty="0">
                          <a:latin typeface="Montserrat" pitchFamily="2" charset="77"/>
                        </a:rPr>
                        <a:t>Entre 20 et 50g : 7 pts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200" dirty="0">
                          <a:latin typeface="Montserrat" pitchFamily="2" charset="77"/>
                        </a:rPr>
                        <a:t>Plus de 50g : 10 pts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200" dirty="0">
                          <a:latin typeface="Montserrat" pitchFamily="2" charset="77"/>
                        </a:rPr>
                        <a:t>Non connu : 0 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338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 err="1">
                          <a:latin typeface="Montserrat" pitchFamily="2" charset="77"/>
                        </a:rPr>
                        <a:t>Nutriscore</a:t>
                      </a:r>
                      <a:endParaRPr lang="fr-FR" sz="1200" dirty="0"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200" dirty="0">
                          <a:latin typeface="Montserrat" pitchFamily="2" charset="77"/>
                        </a:rPr>
                        <a:t>a : 50 pts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200" dirty="0">
                          <a:latin typeface="Montserrat" pitchFamily="2" charset="77"/>
                        </a:rPr>
                        <a:t>b : 40 pts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200" dirty="0">
                          <a:latin typeface="Montserrat" pitchFamily="2" charset="77"/>
                        </a:rPr>
                        <a:t>c : 30 pts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200" dirty="0">
                          <a:latin typeface="Montserrat" pitchFamily="2" charset="77"/>
                        </a:rPr>
                        <a:t>d : 20 pts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200" dirty="0">
                          <a:latin typeface="Montserrat" pitchFamily="2" charset="77"/>
                        </a:rPr>
                        <a:t>e : 10 pts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649293"/>
                  </a:ext>
                </a:extLst>
              </a:tr>
            </a:tbl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F504F57C-7124-5042-BE63-34BC75584719}"/>
              </a:ext>
            </a:extLst>
          </p:cNvPr>
          <p:cNvSpPr txBox="1"/>
          <p:nvPr/>
        </p:nvSpPr>
        <p:spPr>
          <a:xfrm>
            <a:off x="150920" y="2669404"/>
            <a:ext cx="26213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u="sng" dirty="0">
                <a:latin typeface="Montserrat" pitchFamily="2" charset="77"/>
              </a:rPr>
              <a:t>Exemple</a:t>
            </a:r>
            <a:r>
              <a:rPr lang="fr-FR" dirty="0">
                <a:latin typeface="Montserrat" pitchFamily="2" charset="77"/>
              </a:rPr>
              <a:t> :</a:t>
            </a:r>
          </a:p>
          <a:p>
            <a:pPr algn="l"/>
            <a:r>
              <a:rPr lang="fr-FR" b="1" i="0" u="none" strike="noStrike" dirty="0">
                <a:solidFill>
                  <a:srgbClr val="000000"/>
                </a:solidFill>
                <a:effectLst/>
                <a:latin typeface="Montserrat" pitchFamily="2" charset="77"/>
              </a:rPr>
              <a:t>- Lion </a:t>
            </a:r>
            <a:r>
              <a:rPr lang="fr-FR" b="1" i="0" u="none" strike="noStrike" dirty="0" err="1">
                <a:solidFill>
                  <a:srgbClr val="000000"/>
                </a:solidFill>
                <a:effectLst/>
                <a:latin typeface="Montserrat" pitchFamily="2" charset="77"/>
              </a:rPr>
              <a:t>Peanut</a:t>
            </a:r>
            <a:r>
              <a:rPr lang="fr-FR" b="1" i="0" u="none" strike="noStrike" dirty="0">
                <a:solidFill>
                  <a:srgbClr val="000000"/>
                </a:solidFill>
                <a:effectLst/>
                <a:latin typeface="Montserrat" pitchFamily="2" charset="77"/>
              </a:rPr>
              <a:t> x2 : 10/100</a:t>
            </a:r>
          </a:p>
          <a:p>
            <a:pPr algn="l"/>
            <a:r>
              <a:rPr lang="fr-FR" b="1" i="0" u="none" strike="noStrike" dirty="0">
                <a:solidFill>
                  <a:srgbClr val="000000"/>
                </a:solidFill>
                <a:effectLst/>
                <a:latin typeface="Montserrat" pitchFamily="2" charset="77"/>
              </a:rPr>
              <a:t>- lentilles vertes : 45/100</a:t>
            </a:r>
          </a:p>
          <a:p>
            <a:pPr algn="l"/>
            <a:r>
              <a:rPr lang="fr-FR" b="1" i="0" u="none" strike="noStrike" dirty="0">
                <a:solidFill>
                  <a:srgbClr val="000000"/>
                </a:solidFill>
                <a:effectLst/>
                <a:latin typeface="Montserrat" pitchFamily="2" charset="77"/>
              </a:rPr>
              <a:t>- Chair à saucisse : 15/100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B254924-DA97-0448-8446-E74DED643C84}"/>
              </a:ext>
            </a:extLst>
          </p:cNvPr>
          <p:cNvSpPr txBox="1"/>
          <p:nvPr/>
        </p:nvSpPr>
        <p:spPr>
          <a:xfrm>
            <a:off x="150920" y="3627739"/>
            <a:ext cx="269387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0" u="none" strike="noStrike" dirty="0">
                <a:solidFill>
                  <a:srgbClr val="00B050"/>
                </a:solidFill>
                <a:effectLst/>
                <a:latin typeface="Montserrat" pitchFamily="2" charset="77"/>
              </a:rPr>
              <a:t>Ensuite, l'application pourra trouver un produit de la même catégorie avec un meilleur score grâce au graphique des « projetés des individus »</a:t>
            </a:r>
          </a:p>
          <a:p>
            <a:pPr algn="l"/>
            <a:endParaRPr lang="fr-FR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22209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>
            <a:spLocks noGrp="1"/>
          </p:cNvSpPr>
          <p:nvPr>
            <p:ph type="ctrTitle"/>
          </p:nvPr>
        </p:nvSpPr>
        <p:spPr>
          <a:xfrm>
            <a:off x="685800" y="1577788"/>
            <a:ext cx="7772400" cy="227703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fr-FR" sz="4000" dirty="0">
                <a:solidFill>
                  <a:schemeClr val="bg1"/>
                </a:solidFill>
              </a:rPr>
              <a:t>6.Conclusion</a:t>
            </a:r>
            <a:br>
              <a:rPr lang="fr-FR" sz="1400" b="1" dirty="0"/>
            </a:br>
            <a:endParaRPr lang="fr-FR" sz="4000" dirty="0"/>
          </a:p>
        </p:txBody>
      </p:sp>
      <p:sp>
        <p:nvSpPr>
          <p:cNvPr id="3" name="Espace réservé du numéro de diapositive 1">
            <a:extLst>
              <a:ext uri="{FF2B5EF4-FFF2-40B4-BE49-F238E27FC236}">
                <a16:creationId xmlns:a16="http://schemas.microsoft.com/office/drawing/2014/main" id="{176B149A-6807-B847-9D76-D0991678278C}"/>
              </a:ext>
            </a:extLst>
          </p:cNvPr>
          <p:cNvSpPr txBox="1">
            <a:spLocks/>
          </p:cNvSpPr>
          <p:nvPr/>
        </p:nvSpPr>
        <p:spPr>
          <a:xfrm>
            <a:off x="7805854" y="4560280"/>
            <a:ext cx="966952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1E3A9C8C-D943-C94F-850C-D3CB129CF548}" type="slidenum">
              <a:rPr lang="fr-FR" sz="1300" b="1" smtClean="0">
                <a:solidFill>
                  <a:schemeClr val="bg1"/>
                </a:solidFill>
                <a:latin typeface="Montserrat" pitchFamily="2" charset="77"/>
              </a:rPr>
              <a:pPr algn="r"/>
              <a:t>28</a:t>
            </a:fld>
            <a:r>
              <a:rPr lang="fr-FR" sz="1300" b="1" dirty="0">
                <a:solidFill>
                  <a:schemeClr val="bg1"/>
                </a:solidFill>
                <a:latin typeface="Montserrat" pitchFamily="2" charset="77"/>
              </a:rPr>
              <a:t> sur 29</a:t>
            </a:r>
          </a:p>
        </p:txBody>
      </p:sp>
    </p:spTree>
    <p:extLst>
      <p:ext uri="{BB962C8B-B14F-4D97-AF65-F5344CB8AC3E}">
        <p14:creationId xmlns:p14="http://schemas.microsoft.com/office/powerpoint/2010/main" val="17274692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7;p12">
            <a:extLst>
              <a:ext uri="{FF2B5EF4-FFF2-40B4-BE49-F238E27FC236}">
                <a16:creationId xmlns:a16="http://schemas.microsoft.com/office/drawing/2014/main" id="{6795B8B1-5DC3-494A-A2EE-F31BD65C9FD5}"/>
              </a:ext>
            </a:extLst>
          </p:cNvPr>
          <p:cNvSpPr txBox="1">
            <a:spLocks/>
          </p:cNvSpPr>
          <p:nvPr/>
        </p:nvSpPr>
        <p:spPr>
          <a:xfrm>
            <a:off x="741556" y="479503"/>
            <a:ext cx="2916044" cy="90543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fr-FR" sz="4000" b="1" dirty="0"/>
              <a:t>SOURCES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5566A84-95CF-2C4A-9230-380CBCE4D581}"/>
              </a:ext>
            </a:extLst>
          </p:cNvPr>
          <p:cNvSpPr txBox="1"/>
          <p:nvPr/>
        </p:nvSpPr>
        <p:spPr>
          <a:xfrm>
            <a:off x="825190" y="1527717"/>
            <a:ext cx="61331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Site Santé Publique France</a:t>
            </a: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Site Open Food Facts</a:t>
            </a: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Définition des variables à cette adresse : </a:t>
            </a:r>
            <a:r>
              <a:rPr lang="fr-FR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ici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Espace réservé du numéro de diapositive 1">
            <a:extLst>
              <a:ext uri="{FF2B5EF4-FFF2-40B4-BE49-F238E27FC236}">
                <a16:creationId xmlns:a16="http://schemas.microsoft.com/office/drawing/2014/main" id="{EB4B70C5-AE08-B74D-99AA-3993DC57D198}"/>
              </a:ext>
            </a:extLst>
          </p:cNvPr>
          <p:cNvSpPr txBox="1">
            <a:spLocks/>
          </p:cNvSpPr>
          <p:nvPr/>
        </p:nvSpPr>
        <p:spPr>
          <a:xfrm>
            <a:off x="7984274" y="4582582"/>
            <a:ext cx="966952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1E3A9C8C-D943-C94F-850C-D3CB129CF548}" type="slidenum">
              <a:rPr lang="fr-FR" smtClean="0"/>
              <a:pPr/>
              <a:t>29</a:t>
            </a:fld>
            <a:r>
              <a:rPr lang="fr-FR" dirty="0"/>
              <a:t> sur 29</a:t>
            </a:r>
          </a:p>
        </p:txBody>
      </p:sp>
    </p:spTree>
    <p:extLst>
      <p:ext uri="{BB962C8B-B14F-4D97-AF65-F5344CB8AC3E}">
        <p14:creationId xmlns:p14="http://schemas.microsoft.com/office/powerpoint/2010/main" val="3663708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>
            <a:spLocks noGrp="1"/>
          </p:cNvSpPr>
          <p:nvPr>
            <p:ph type="ctrTitle"/>
          </p:nvPr>
        </p:nvSpPr>
        <p:spPr>
          <a:xfrm>
            <a:off x="685800" y="1577788"/>
            <a:ext cx="7772400" cy="227703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>
                <a:solidFill>
                  <a:schemeClr val="bg1"/>
                </a:solidFill>
              </a:rPr>
              <a:t>1.Problématique</a:t>
            </a:r>
            <a:endParaRPr lang="fr-FR" sz="4000" dirty="0"/>
          </a:p>
        </p:txBody>
      </p:sp>
      <p:sp>
        <p:nvSpPr>
          <p:cNvPr id="3" name="Espace réservé du numéro de diapositive 1">
            <a:extLst>
              <a:ext uri="{FF2B5EF4-FFF2-40B4-BE49-F238E27FC236}">
                <a16:creationId xmlns:a16="http://schemas.microsoft.com/office/drawing/2014/main" id="{176B149A-6807-B847-9D76-D0991678278C}"/>
              </a:ext>
            </a:extLst>
          </p:cNvPr>
          <p:cNvSpPr txBox="1">
            <a:spLocks/>
          </p:cNvSpPr>
          <p:nvPr/>
        </p:nvSpPr>
        <p:spPr>
          <a:xfrm>
            <a:off x="7805854" y="4560280"/>
            <a:ext cx="966952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1E3A9C8C-D943-C94F-850C-D3CB129CF548}" type="slidenum">
              <a:rPr lang="fr-FR" sz="1300" b="1" smtClean="0">
                <a:solidFill>
                  <a:schemeClr val="bg1"/>
                </a:solidFill>
                <a:latin typeface="Montserrat" pitchFamily="2" charset="77"/>
              </a:rPr>
              <a:pPr algn="r"/>
              <a:t>3</a:t>
            </a:fld>
            <a:r>
              <a:rPr lang="fr-FR" sz="1300" b="1" dirty="0">
                <a:solidFill>
                  <a:schemeClr val="bg1"/>
                </a:solidFill>
                <a:latin typeface="Montserrat" pitchFamily="2" charset="77"/>
              </a:rPr>
              <a:t> sur 29</a:t>
            </a:r>
          </a:p>
        </p:txBody>
      </p:sp>
    </p:spTree>
    <p:extLst>
      <p:ext uri="{BB962C8B-B14F-4D97-AF65-F5344CB8AC3E}">
        <p14:creationId xmlns:p14="http://schemas.microsoft.com/office/powerpoint/2010/main" val="1333402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855300" y="296241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Application </a:t>
            </a:r>
            <a:r>
              <a:rPr lang="en" sz="2800" dirty="0" err="1"/>
              <a:t>en</a:t>
            </a:r>
            <a:r>
              <a:rPr lang="en" sz="2800" dirty="0"/>
              <a:t> lien avec </a:t>
            </a:r>
            <a:r>
              <a:rPr lang="en" sz="2800" dirty="0" err="1"/>
              <a:t>l’alimentation</a:t>
            </a:r>
            <a:endParaRPr sz="2800" dirty="0"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414670" y="695666"/>
            <a:ext cx="8357190" cy="420831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fr-FR" dirty="0"/>
              <a:t>Appel à projets de Santé publique France</a:t>
            </a:r>
          </a:p>
          <a:p>
            <a:pPr>
              <a:spcBef>
                <a:spcPts val="600"/>
              </a:spcBef>
            </a:pPr>
            <a:r>
              <a:rPr lang="fr-FR" dirty="0"/>
              <a:t>Open Food </a:t>
            </a:r>
            <a:r>
              <a:rPr lang="fr-FR" dirty="0" err="1"/>
              <a:t>Facts</a:t>
            </a:r>
            <a:r>
              <a:rPr lang="fr-FR" dirty="0"/>
              <a:t> : base de données de produits alimentaires</a:t>
            </a:r>
          </a:p>
          <a:p>
            <a:pPr>
              <a:spcBef>
                <a:spcPts val="600"/>
              </a:spcBef>
            </a:pPr>
            <a:r>
              <a:rPr lang="fr-FR" dirty="0"/>
              <a:t>Application d’aide pour trouver des produits plus sains :</a:t>
            </a:r>
          </a:p>
          <a:p>
            <a:pPr lvl="1"/>
            <a:r>
              <a:rPr lang="fr-FR" dirty="0"/>
              <a:t>Note sur 100 </a:t>
            </a:r>
          </a:p>
          <a:p>
            <a:pPr lvl="1"/>
            <a:r>
              <a:rPr lang="fr-FR" dirty="0"/>
              <a:t>Caractère nutritionnel, sain et écologique</a:t>
            </a:r>
          </a:p>
          <a:p>
            <a:pPr lvl="1"/>
            <a:r>
              <a:rPr lang="fr-FR" dirty="0"/>
              <a:t>Additifs, huile de palme, label bio, sel, fibres, fruits-légumes-noix, </a:t>
            </a:r>
            <a:r>
              <a:rPr lang="fr-FR" dirty="0" err="1"/>
              <a:t>nutriscore</a:t>
            </a:r>
            <a:endParaRPr lang="fr-FR" dirty="0"/>
          </a:p>
          <a:p>
            <a:pPr lvl="1"/>
            <a:r>
              <a:rPr lang="fr-FR" dirty="0"/>
              <a:t>Proposition de produit plus sain éventuellement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endParaRPr lang="en" b="1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endParaRPr lang="en" b="1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endParaRPr lang="en" b="1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endParaRPr lang="en" b="1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802EF0A-CE9A-A744-998D-463276628D5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973123" y="4728102"/>
            <a:ext cx="966952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1E3A9C8C-D943-C94F-850C-D3CB129CF548}" type="slidenum">
              <a:rPr lang="fr-FR" smtClean="0">
                <a:solidFill>
                  <a:schemeClr val="tx1"/>
                </a:solidFill>
              </a:rPr>
              <a:t>4</a:t>
            </a:fld>
            <a:r>
              <a:rPr lang="fr-FR" dirty="0">
                <a:solidFill>
                  <a:schemeClr val="tx1"/>
                </a:solidFill>
              </a:rPr>
              <a:t> sur 29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4524CFEF-4A15-3946-BF90-F92933513212}"/>
              </a:ext>
            </a:extLst>
          </p:cNvPr>
          <p:cNvSpPr txBox="1"/>
          <p:nvPr/>
        </p:nvSpPr>
        <p:spPr>
          <a:xfrm>
            <a:off x="589125" y="1032867"/>
            <a:ext cx="7555273" cy="3077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Montserrat" pitchFamily="2" charset="77"/>
              </a:rPr>
              <a:t>2.</a:t>
            </a:r>
            <a:r>
              <a:rPr lang="fr-FR" sz="6000" b="1" dirty="0"/>
              <a:t> </a:t>
            </a:r>
            <a:r>
              <a:rPr lang="fr-FR" sz="4000" b="1" dirty="0">
                <a:solidFill>
                  <a:schemeClr val="bg1"/>
                </a:solidFill>
                <a:latin typeface="Montserrat" pitchFamily="2" charset="77"/>
              </a:rPr>
              <a:t>Etude du jeu de données</a:t>
            </a:r>
          </a:p>
          <a:p>
            <a:r>
              <a:rPr lang="fr-FR" sz="4000" b="1" dirty="0">
                <a:solidFill>
                  <a:schemeClr val="bg1"/>
                </a:solidFill>
                <a:latin typeface="Montserrat" pitchFamily="2" charset="77"/>
              </a:rPr>
              <a:t>(premier nettoyage, </a:t>
            </a:r>
          </a:p>
          <a:p>
            <a:r>
              <a:rPr lang="fr-FR" sz="4000" b="1" dirty="0">
                <a:solidFill>
                  <a:schemeClr val="bg1"/>
                </a:solidFill>
                <a:latin typeface="Montserrat" pitchFamily="2" charset="77"/>
              </a:rPr>
              <a:t>données manquantes, </a:t>
            </a:r>
          </a:p>
          <a:p>
            <a:r>
              <a:rPr lang="fr-FR" sz="4000" b="1" dirty="0">
                <a:solidFill>
                  <a:schemeClr val="bg1"/>
                </a:solidFill>
                <a:latin typeface="Montserrat" pitchFamily="2" charset="77"/>
              </a:rPr>
              <a:t>données particulières)</a:t>
            </a:r>
          </a:p>
          <a:p>
            <a:endParaRPr lang="fr-FR" dirty="0"/>
          </a:p>
        </p:txBody>
      </p:sp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DC66D436-059B-4844-BADE-7B0F8D3C42B7}"/>
              </a:ext>
            </a:extLst>
          </p:cNvPr>
          <p:cNvSpPr txBox="1">
            <a:spLocks/>
          </p:cNvSpPr>
          <p:nvPr/>
        </p:nvSpPr>
        <p:spPr>
          <a:xfrm>
            <a:off x="7984274" y="4582582"/>
            <a:ext cx="966952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1E3A9C8C-D943-C94F-850C-D3CB129CF548}" type="slidenum">
              <a:rPr lang="fr-FR" smtClean="0"/>
              <a:pPr/>
              <a:t>5</a:t>
            </a:fld>
            <a:r>
              <a:rPr lang="fr-FR" dirty="0"/>
              <a:t> sur 29</a:t>
            </a:r>
          </a:p>
        </p:txBody>
      </p:sp>
    </p:spTree>
    <p:extLst>
      <p:ext uri="{BB962C8B-B14F-4D97-AF65-F5344CB8AC3E}">
        <p14:creationId xmlns:p14="http://schemas.microsoft.com/office/powerpoint/2010/main" val="1135403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32"/>
          <p:cNvSpPr txBox="1">
            <a:spLocks noGrp="1"/>
          </p:cNvSpPr>
          <p:nvPr>
            <p:ph type="title"/>
          </p:nvPr>
        </p:nvSpPr>
        <p:spPr>
          <a:xfrm>
            <a:off x="255180" y="201176"/>
            <a:ext cx="8685699" cy="7676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/>
              <a:t>Etude préliminaire et premier nettoyage du fichier de données de Open Food </a:t>
            </a:r>
            <a:r>
              <a:rPr lang="fr-FR" sz="2400" dirty="0" err="1"/>
              <a:t>Facts</a:t>
            </a:r>
            <a:r>
              <a:rPr lang="fr-FR" sz="2400" dirty="0"/>
              <a:t> (320 772 produits)</a:t>
            </a:r>
          </a:p>
        </p:txBody>
      </p:sp>
      <p:grpSp>
        <p:nvGrpSpPr>
          <p:cNvPr id="59" name="Google Shape;809;p32">
            <a:extLst>
              <a:ext uri="{FF2B5EF4-FFF2-40B4-BE49-F238E27FC236}">
                <a16:creationId xmlns:a16="http://schemas.microsoft.com/office/drawing/2014/main" id="{3129CD00-8D97-1B47-B5BC-1676A42C8CD9}"/>
              </a:ext>
            </a:extLst>
          </p:cNvPr>
          <p:cNvGrpSpPr/>
          <p:nvPr/>
        </p:nvGrpSpPr>
        <p:grpSpPr>
          <a:xfrm>
            <a:off x="315785" y="2360139"/>
            <a:ext cx="8506028" cy="1250826"/>
            <a:chOff x="1133932" y="1857913"/>
            <a:chExt cx="6921153" cy="857157"/>
          </a:xfrm>
        </p:grpSpPr>
        <p:sp>
          <p:nvSpPr>
            <p:cNvPr id="60" name="Google Shape;810;p32">
              <a:extLst>
                <a:ext uri="{FF2B5EF4-FFF2-40B4-BE49-F238E27FC236}">
                  <a16:creationId xmlns:a16="http://schemas.microsoft.com/office/drawing/2014/main" id="{CBEAAA23-E184-6C46-86D7-B3F4769DF72A}"/>
                </a:ext>
              </a:extLst>
            </p:cNvPr>
            <p:cNvSpPr/>
            <p:nvPr/>
          </p:nvSpPr>
          <p:spPr>
            <a:xfrm>
              <a:off x="1134145" y="1862415"/>
              <a:ext cx="6920940" cy="852655"/>
            </a:xfrm>
            <a:custGeom>
              <a:avLst/>
              <a:gdLst/>
              <a:ahLst/>
              <a:cxnLst/>
              <a:rect l="l" t="t" r="r" b="b"/>
              <a:pathLst>
                <a:path w="185250" h="26457" extrusionOk="0">
                  <a:moveTo>
                    <a:pt x="180499" y="1"/>
                  </a:moveTo>
                  <a:lnTo>
                    <a:pt x="91000" y="1"/>
                  </a:lnTo>
                  <a:lnTo>
                    <a:pt x="88428" y="1"/>
                  </a:lnTo>
                  <a:lnTo>
                    <a:pt x="3311" y="1"/>
                  </a:lnTo>
                  <a:cubicBezTo>
                    <a:pt x="1477" y="1"/>
                    <a:pt x="1" y="1477"/>
                    <a:pt x="1" y="3311"/>
                  </a:cubicBezTo>
                  <a:lnTo>
                    <a:pt x="1" y="23147"/>
                  </a:lnTo>
                  <a:cubicBezTo>
                    <a:pt x="1" y="24980"/>
                    <a:pt x="1477" y="26456"/>
                    <a:pt x="3311" y="26456"/>
                  </a:cubicBezTo>
                  <a:lnTo>
                    <a:pt x="88428" y="26456"/>
                  </a:lnTo>
                  <a:lnTo>
                    <a:pt x="91000" y="26456"/>
                  </a:lnTo>
                  <a:lnTo>
                    <a:pt x="180499" y="26456"/>
                  </a:lnTo>
                  <a:cubicBezTo>
                    <a:pt x="183131" y="26456"/>
                    <a:pt x="185250" y="24337"/>
                    <a:pt x="185250" y="21706"/>
                  </a:cubicBezTo>
                  <a:lnTo>
                    <a:pt x="185250" y="4740"/>
                  </a:lnTo>
                  <a:cubicBezTo>
                    <a:pt x="185250" y="2120"/>
                    <a:pt x="183119" y="1"/>
                    <a:pt x="1804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dirty="0"/>
            </a:p>
          </p:txBody>
        </p:sp>
        <p:sp>
          <p:nvSpPr>
            <p:cNvPr id="61" name="Google Shape;811;p32">
              <a:extLst>
                <a:ext uri="{FF2B5EF4-FFF2-40B4-BE49-F238E27FC236}">
                  <a16:creationId xmlns:a16="http://schemas.microsoft.com/office/drawing/2014/main" id="{2176612F-A1B6-544A-8F32-DC8A6AD649EC}"/>
                </a:ext>
              </a:extLst>
            </p:cNvPr>
            <p:cNvSpPr/>
            <p:nvPr/>
          </p:nvSpPr>
          <p:spPr>
            <a:xfrm>
              <a:off x="1402902" y="1857913"/>
              <a:ext cx="6652183" cy="801972"/>
            </a:xfrm>
            <a:custGeom>
              <a:avLst/>
              <a:gdLst/>
              <a:ahLst/>
              <a:cxnLst/>
              <a:rect l="l" t="t" r="r" b="b"/>
              <a:pathLst>
                <a:path w="96822" h="26468" extrusionOk="0">
                  <a:moveTo>
                    <a:pt x="0" y="0"/>
                  </a:moveTo>
                  <a:lnTo>
                    <a:pt x="0" y="26468"/>
                  </a:lnTo>
                  <a:lnTo>
                    <a:pt x="92071" y="26468"/>
                  </a:lnTo>
                  <a:cubicBezTo>
                    <a:pt x="94691" y="26468"/>
                    <a:pt x="96822" y="24337"/>
                    <a:pt x="96822" y="21717"/>
                  </a:cubicBezTo>
                  <a:lnTo>
                    <a:pt x="96822" y="4751"/>
                  </a:lnTo>
                  <a:cubicBezTo>
                    <a:pt x="96822" y="2120"/>
                    <a:pt x="94691" y="0"/>
                    <a:pt x="92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0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lang="fr-FR"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2" name="Google Shape;812;p32">
              <a:extLst>
                <a:ext uri="{FF2B5EF4-FFF2-40B4-BE49-F238E27FC236}">
                  <a16:creationId xmlns:a16="http://schemas.microsoft.com/office/drawing/2014/main" id="{1AE96C39-0A46-F04B-B397-091D267E2D44}"/>
                </a:ext>
              </a:extLst>
            </p:cNvPr>
            <p:cNvSpPr/>
            <p:nvPr/>
          </p:nvSpPr>
          <p:spPr>
            <a:xfrm>
              <a:off x="1133932" y="1857941"/>
              <a:ext cx="1656156" cy="801945"/>
            </a:xfrm>
            <a:custGeom>
              <a:avLst/>
              <a:gdLst/>
              <a:ahLst/>
              <a:cxnLst/>
              <a:rect l="l" t="t" r="r" b="b"/>
              <a:pathLst>
                <a:path w="102014" h="26469" extrusionOk="0">
                  <a:moveTo>
                    <a:pt x="3311" y="1"/>
                  </a:moveTo>
                  <a:cubicBezTo>
                    <a:pt x="1477" y="1"/>
                    <a:pt x="1" y="1489"/>
                    <a:pt x="1" y="3311"/>
                  </a:cubicBezTo>
                  <a:lnTo>
                    <a:pt x="1" y="23159"/>
                  </a:lnTo>
                  <a:cubicBezTo>
                    <a:pt x="1" y="24980"/>
                    <a:pt x="1477" y="26469"/>
                    <a:pt x="3311" y="26469"/>
                  </a:cubicBezTo>
                  <a:lnTo>
                    <a:pt x="91000" y="26469"/>
                  </a:lnTo>
                  <a:cubicBezTo>
                    <a:pt x="92036" y="26469"/>
                    <a:pt x="93012" y="25980"/>
                    <a:pt x="93643" y="25147"/>
                  </a:cubicBezTo>
                  <a:lnTo>
                    <a:pt x="101132" y="15229"/>
                  </a:lnTo>
                  <a:cubicBezTo>
                    <a:pt x="102013" y="14050"/>
                    <a:pt x="102013" y="12419"/>
                    <a:pt x="101132" y="11240"/>
                  </a:cubicBezTo>
                  <a:lnTo>
                    <a:pt x="93643" y="1323"/>
                  </a:lnTo>
                  <a:cubicBezTo>
                    <a:pt x="93012" y="489"/>
                    <a:pt x="92036" y="1"/>
                    <a:pt x="91000" y="1"/>
                  </a:cubicBezTo>
                  <a:close/>
                </a:path>
              </a:pathLst>
            </a:custGeom>
            <a:gradFill>
              <a:gsLst>
                <a:gs pos="0">
                  <a:srgbClr val="0070C0"/>
                </a:gs>
                <a:gs pos="53000">
                  <a:schemeClr val="accent1">
                    <a:lumMod val="46000"/>
                    <a:lumOff val="54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dirty="0"/>
            </a:p>
          </p:txBody>
        </p:sp>
        <p:sp>
          <p:nvSpPr>
            <p:cNvPr id="63" name="Google Shape;816;p32">
              <a:extLst>
                <a:ext uri="{FF2B5EF4-FFF2-40B4-BE49-F238E27FC236}">
                  <a16:creationId xmlns:a16="http://schemas.microsoft.com/office/drawing/2014/main" id="{A45CFB23-60BF-064C-BB87-D04900151ECC}"/>
                </a:ext>
              </a:extLst>
            </p:cNvPr>
            <p:cNvSpPr txBox="1"/>
            <p:nvPr/>
          </p:nvSpPr>
          <p:spPr>
            <a:xfrm>
              <a:off x="1139141" y="2105831"/>
              <a:ext cx="1535906" cy="3380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6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Gestion colonne Nom du produit</a:t>
              </a:r>
              <a:endParaRPr lang="fr-FR" sz="1600" b="1" dirty="0">
                <a:solidFill>
                  <a:schemeClr val="bg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74" name="Google Shape;809;p32">
            <a:extLst>
              <a:ext uri="{FF2B5EF4-FFF2-40B4-BE49-F238E27FC236}">
                <a16:creationId xmlns:a16="http://schemas.microsoft.com/office/drawing/2014/main" id="{596171DD-C6F9-C64F-90A4-79D090CEB03C}"/>
              </a:ext>
            </a:extLst>
          </p:cNvPr>
          <p:cNvGrpSpPr/>
          <p:nvPr/>
        </p:nvGrpSpPr>
        <p:grpSpPr>
          <a:xfrm>
            <a:off x="315785" y="1017973"/>
            <a:ext cx="8506028" cy="1300682"/>
            <a:chOff x="968659" y="1092409"/>
            <a:chExt cx="6921152" cy="852655"/>
          </a:xfrm>
        </p:grpSpPr>
        <p:sp>
          <p:nvSpPr>
            <p:cNvPr id="75" name="Google Shape;810;p32">
              <a:extLst>
                <a:ext uri="{FF2B5EF4-FFF2-40B4-BE49-F238E27FC236}">
                  <a16:creationId xmlns:a16="http://schemas.microsoft.com/office/drawing/2014/main" id="{E2E236E4-DFA6-1D42-A178-7445EF4DCB36}"/>
                </a:ext>
              </a:extLst>
            </p:cNvPr>
            <p:cNvSpPr/>
            <p:nvPr/>
          </p:nvSpPr>
          <p:spPr>
            <a:xfrm>
              <a:off x="968871" y="1092409"/>
              <a:ext cx="6920940" cy="852655"/>
            </a:xfrm>
            <a:custGeom>
              <a:avLst/>
              <a:gdLst/>
              <a:ahLst/>
              <a:cxnLst/>
              <a:rect l="l" t="t" r="r" b="b"/>
              <a:pathLst>
                <a:path w="185250" h="26457" extrusionOk="0">
                  <a:moveTo>
                    <a:pt x="180499" y="1"/>
                  </a:moveTo>
                  <a:lnTo>
                    <a:pt x="91000" y="1"/>
                  </a:lnTo>
                  <a:lnTo>
                    <a:pt x="88428" y="1"/>
                  </a:lnTo>
                  <a:lnTo>
                    <a:pt x="3311" y="1"/>
                  </a:lnTo>
                  <a:cubicBezTo>
                    <a:pt x="1477" y="1"/>
                    <a:pt x="1" y="1477"/>
                    <a:pt x="1" y="3311"/>
                  </a:cubicBezTo>
                  <a:lnTo>
                    <a:pt x="1" y="23147"/>
                  </a:lnTo>
                  <a:cubicBezTo>
                    <a:pt x="1" y="24980"/>
                    <a:pt x="1477" y="26456"/>
                    <a:pt x="3311" y="26456"/>
                  </a:cubicBezTo>
                  <a:lnTo>
                    <a:pt x="88428" y="26456"/>
                  </a:lnTo>
                  <a:lnTo>
                    <a:pt x="91000" y="26456"/>
                  </a:lnTo>
                  <a:lnTo>
                    <a:pt x="180499" y="26456"/>
                  </a:lnTo>
                  <a:cubicBezTo>
                    <a:pt x="183131" y="26456"/>
                    <a:pt x="185250" y="24337"/>
                    <a:pt x="185250" y="21706"/>
                  </a:cubicBezTo>
                  <a:lnTo>
                    <a:pt x="185250" y="4740"/>
                  </a:lnTo>
                  <a:cubicBezTo>
                    <a:pt x="185250" y="2120"/>
                    <a:pt x="183119" y="1"/>
                    <a:pt x="1804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dirty="0"/>
            </a:p>
          </p:txBody>
        </p:sp>
        <p:sp>
          <p:nvSpPr>
            <p:cNvPr id="76" name="Google Shape;811;p32">
              <a:extLst>
                <a:ext uri="{FF2B5EF4-FFF2-40B4-BE49-F238E27FC236}">
                  <a16:creationId xmlns:a16="http://schemas.microsoft.com/office/drawing/2014/main" id="{34464A79-539C-7B45-B7B0-32C47FE4E7BC}"/>
                </a:ext>
              </a:extLst>
            </p:cNvPr>
            <p:cNvSpPr/>
            <p:nvPr/>
          </p:nvSpPr>
          <p:spPr>
            <a:xfrm>
              <a:off x="1090555" y="1102199"/>
              <a:ext cx="6799256" cy="801972"/>
            </a:xfrm>
            <a:custGeom>
              <a:avLst/>
              <a:gdLst/>
              <a:ahLst/>
              <a:cxnLst/>
              <a:rect l="l" t="t" r="r" b="b"/>
              <a:pathLst>
                <a:path w="96822" h="26468" extrusionOk="0">
                  <a:moveTo>
                    <a:pt x="0" y="0"/>
                  </a:moveTo>
                  <a:lnTo>
                    <a:pt x="0" y="26468"/>
                  </a:lnTo>
                  <a:lnTo>
                    <a:pt x="92071" y="26468"/>
                  </a:lnTo>
                  <a:cubicBezTo>
                    <a:pt x="94691" y="26468"/>
                    <a:pt x="96822" y="24337"/>
                    <a:pt x="96822" y="21717"/>
                  </a:cubicBezTo>
                  <a:lnTo>
                    <a:pt x="96822" y="4751"/>
                  </a:lnTo>
                  <a:cubicBezTo>
                    <a:pt x="96822" y="2120"/>
                    <a:pt x="94691" y="0"/>
                    <a:pt x="92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45720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lang="fr-FR"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" name="Google Shape;812;p32">
              <a:extLst>
                <a:ext uri="{FF2B5EF4-FFF2-40B4-BE49-F238E27FC236}">
                  <a16:creationId xmlns:a16="http://schemas.microsoft.com/office/drawing/2014/main" id="{FAD1DE43-094F-474F-BD06-99E5B15A153B}"/>
                </a:ext>
              </a:extLst>
            </p:cNvPr>
            <p:cNvSpPr/>
            <p:nvPr/>
          </p:nvSpPr>
          <p:spPr>
            <a:xfrm>
              <a:off x="968765" y="1104002"/>
              <a:ext cx="1656156" cy="801972"/>
            </a:xfrm>
            <a:custGeom>
              <a:avLst/>
              <a:gdLst/>
              <a:ahLst/>
              <a:cxnLst/>
              <a:rect l="l" t="t" r="r" b="b"/>
              <a:pathLst>
                <a:path w="102014" h="26469" extrusionOk="0">
                  <a:moveTo>
                    <a:pt x="3311" y="1"/>
                  </a:moveTo>
                  <a:cubicBezTo>
                    <a:pt x="1477" y="1"/>
                    <a:pt x="1" y="1489"/>
                    <a:pt x="1" y="3311"/>
                  </a:cubicBezTo>
                  <a:lnTo>
                    <a:pt x="1" y="23159"/>
                  </a:lnTo>
                  <a:cubicBezTo>
                    <a:pt x="1" y="24980"/>
                    <a:pt x="1477" y="26469"/>
                    <a:pt x="3311" y="26469"/>
                  </a:cubicBezTo>
                  <a:lnTo>
                    <a:pt x="91000" y="26469"/>
                  </a:lnTo>
                  <a:cubicBezTo>
                    <a:pt x="92036" y="26469"/>
                    <a:pt x="93012" y="25980"/>
                    <a:pt x="93643" y="25147"/>
                  </a:cubicBezTo>
                  <a:lnTo>
                    <a:pt x="101132" y="15229"/>
                  </a:lnTo>
                  <a:cubicBezTo>
                    <a:pt x="102013" y="14050"/>
                    <a:pt x="102013" y="12419"/>
                    <a:pt x="101132" y="11240"/>
                  </a:cubicBezTo>
                  <a:lnTo>
                    <a:pt x="93643" y="1323"/>
                  </a:lnTo>
                  <a:cubicBezTo>
                    <a:pt x="93012" y="489"/>
                    <a:pt x="92036" y="1"/>
                    <a:pt x="91000" y="1"/>
                  </a:cubicBezTo>
                  <a:close/>
                </a:path>
              </a:pathLst>
            </a:custGeom>
            <a:gradFill>
              <a:gsLst>
                <a:gs pos="0">
                  <a:srgbClr val="0070C0"/>
                </a:gs>
                <a:gs pos="63000">
                  <a:schemeClr val="accent1">
                    <a:lumMod val="46000"/>
                    <a:lumOff val="54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dirty="0"/>
            </a:p>
          </p:txBody>
        </p:sp>
        <p:sp>
          <p:nvSpPr>
            <p:cNvPr id="78" name="Google Shape;816;p32">
              <a:extLst>
                <a:ext uri="{FF2B5EF4-FFF2-40B4-BE49-F238E27FC236}">
                  <a16:creationId xmlns:a16="http://schemas.microsoft.com/office/drawing/2014/main" id="{313AA16B-EECB-4C47-B3EE-8A1FB6D7303B}"/>
                </a:ext>
              </a:extLst>
            </p:cNvPr>
            <p:cNvSpPr txBox="1"/>
            <p:nvPr/>
          </p:nvSpPr>
          <p:spPr>
            <a:xfrm>
              <a:off x="968659" y="1290844"/>
              <a:ext cx="1656261" cy="343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6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Suppression</a:t>
              </a:r>
              <a:endParaRPr lang="fr-FR" sz="1800" b="1" dirty="0">
                <a:solidFill>
                  <a:schemeClr val="bg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918A8668-B309-EB4F-973B-D5CA6B6B9917}"/>
              </a:ext>
            </a:extLst>
          </p:cNvPr>
          <p:cNvSpPr txBox="1"/>
          <p:nvPr/>
        </p:nvSpPr>
        <p:spPr>
          <a:xfrm>
            <a:off x="2500862" y="1140955"/>
            <a:ext cx="64704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ym typeface="Roboto"/>
              </a:rPr>
              <a:t>- Suppression de produits non vendus en France métropolitaine ou DOM-TOM</a:t>
            </a:r>
          </a:p>
          <a:p>
            <a:r>
              <a:rPr lang="fr-FR" sz="1600" dirty="0"/>
              <a:t>- Suppression de données erronées</a:t>
            </a:r>
          </a:p>
          <a:p>
            <a:r>
              <a:rPr lang="fr-FR" sz="1600" dirty="0">
                <a:sym typeface="Wingdings" pitchFamily="2" charset="2"/>
              </a:rPr>
              <a:t> </a:t>
            </a:r>
            <a:r>
              <a:rPr lang="fr-FR" sz="1600" dirty="0"/>
              <a:t>90 550 produits restants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F0661DE2-DBB2-E541-AC4E-6B90795877A2}"/>
              </a:ext>
            </a:extLst>
          </p:cNvPr>
          <p:cNvSpPr txBox="1"/>
          <p:nvPr/>
        </p:nvSpPr>
        <p:spPr>
          <a:xfrm>
            <a:off x="2500862" y="2430083"/>
            <a:ext cx="616657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- Imputation du Nom Générique et éventuellement de la marque du produit</a:t>
            </a:r>
          </a:p>
          <a:p>
            <a:r>
              <a:rPr lang="fr-FR" sz="1600" dirty="0"/>
              <a:t>- Suppression des produits sans Nom ni Nom Générique</a:t>
            </a:r>
          </a:p>
          <a:p>
            <a:r>
              <a:rPr lang="fr-FR" sz="1600" dirty="0">
                <a:sym typeface="Wingdings" pitchFamily="2" charset="2"/>
              </a:rPr>
              <a:t> </a:t>
            </a:r>
            <a:r>
              <a:rPr lang="fr-FR" sz="1600" dirty="0"/>
              <a:t>90 512 produits restants</a:t>
            </a:r>
          </a:p>
          <a:p>
            <a:endParaRPr lang="fr-FR" dirty="0"/>
          </a:p>
        </p:txBody>
      </p:sp>
      <p:sp>
        <p:nvSpPr>
          <p:cNvPr id="34" name="Espace réservé du numéro de diapositive 1">
            <a:extLst>
              <a:ext uri="{FF2B5EF4-FFF2-40B4-BE49-F238E27FC236}">
                <a16:creationId xmlns:a16="http://schemas.microsoft.com/office/drawing/2014/main" id="{1501158B-C77E-4543-8CF2-F930FC0A93B6}"/>
              </a:ext>
            </a:extLst>
          </p:cNvPr>
          <p:cNvSpPr txBox="1">
            <a:spLocks/>
          </p:cNvSpPr>
          <p:nvPr/>
        </p:nvSpPr>
        <p:spPr>
          <a:xfrm>
            <a:off x="7947754" y="4697958"/>
            <a:ext cx="966952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1E3A9C8C-D943-C94F-850C-D3CB129CF548}" type="slidenum">
              <a:rPr lang="fr-FR" smtClean="0">
                <a:solidFill>
                  <a:schemeClr val="tx1"/>
                </a:solidFill>
              </a:rPr>
              <a:pPr/>
              <a:t>6</a:t>
            </a:fld>
            <a:r>
              <a:rPr lang="fr-FR" dirty="0">
                <a:solidFill>
                  <a:schemeClr val="tx1"/>
                </a:solidFill>
              </a:rPr>
              <a:t> sur 29</a:t>
            </a:r>
          </a:p>
        </p:txBody>
      </p:sp>
      <p:grpSp>
        <p:nvGrpSpPr>
          <p:cNvPr id="36" name="Google Shape;809;p32">
            <a:extLst>
              <a:ext uri="{FF2B5EF4-FFF2-40B4-BE49-F238E27FC236}">
                <a16:creationId xmlns:a16="http://schemas.microsoft.com/office/drawing/2014/main" id="{48E9D75A-48A9-754D-8DC5-3290AFEF8B5C}"/>
              </a:ext>
            </a:extLst>
          </p:cNvPr>
          <p:cNvGrpSpPr/>
          <p:nvPr/>
        </p:nvGrpSpPr>
        <p:grpSpPr>
          <a:xfrm>
            <a:off x="315785" y="3644900"/>
            <a:ext cx="8506028" cy="1150002"/>
            <a:chOff x="968659" y="1092409"/>
            <a:chExt cx="6921152" cy="852655"/>
          </a:xfrm>
        </p:grpSpPr>
        <p:sp>
          <p:nvSpPr>
            <p:cNvPr id="37" name="Google Shape;810;p32">
              <a:extLst>
                <a:ext uri="{FF2B5EF4-FFF2-40B4-BE49-F238E27FC236}">
                  <a16:creationId xmlns:a16="http://schemas.microsoft.com/office/drawing/2014/main" id="{C9BB522D-A93C-E443-B4A6-38A17104666C}"/>
                </a:ext>
              </a:extLst>
            </p:cNvPr>
            <p:cNvSpPr/>
            <p:nvPr/>
          </p:nvSpPr>
          <p:spPr>
            <a:xfrm>
              <a:off x="968871" y="1092409"/>
              <a:ext cx="6920940" cy="852655"/>
            </a:xfrm>
            <a:custGeom>
              <a:avLst/>
              <a:gdLst/>
              <a:ahLst/>
              <a:cxnLst/>
              <a:rect l="l" t="t" r="r" b="b"/>
              <a:pathLst>
                <a:path w="185250" h="26457" extrusionOk="0">
                  <a:moveTo>
                    <a:pt x="180499" y="1"/>
                  </a:moveTo>
                  <a:lnTo>
                    <a:pt x="91000" y="1"/>
                  </a:lnTo>
                  <a:lnTo>
                    <a:pt x="88428" y="1"/>
                  </a:lnTo>
                  <a:lnTo>
                    <a:pt x="3311" y="1"/>
                  </a:lnTo>
                  <a:cubicBezTo>
                    <a:pt x="1477" y="1"/>
                    <a:pt x="1" y="1477"/>
                    <a:pt x="1" y="3311"/>
                  </a:cubicBezTo>
                  <a:lnTo>
                    <a:pt x="1" y="23147"/>
                  </a:lnTo>
                  <a:cubicBezTo>
                    <a:pt x="1" y="24980"/>
                    <a:pt x="1477" y="26456"/>
                    <a:pt x="3311" y="26456"/>
                  </a:cubicBezTo>
                  <a:lnTo>
                    <a:pt x="88428" y="26456"/>
                  </a:lnTo>
                  <a:lnTo>
                    <a:pt x="91000" y="26456"/>
                  </a:lnTo>
                  <a:lnTo>
                    <a:pt x="180499" y="26456"/>
                  </a:lnTo>
                  <a:cubicBezTo>
                    <a:pt x="183131" y="26456"/>
                    <a:pt x="185250" y="24337"/>
                    <a:pt x="185250" y="21706"/>
                  </a:cubicBezTo>
                  <a:lnTo>
                    <a:pt x="185250" y="4740"/>
                  </a:lnTo>
                  <a:cubicBezTo>
                    <a:pt x="185250" y="2120"/>
                    <a:pt x="183119" y="1"/>
                    <a:pt x="1804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dirty="0"/>
            </a:p>
          </p:txBody>
        </p:sp>
        <p:sp>
          <p:nvSpPr>
            <p:cNvPr id="38" name="Google Shape;811;p32">
              <a:extLst>
                <a:ext uri="{FF2B5EF4-FFF2-40B4-BE49-F238E27FC236}">
                  <a16:creationId xmlns:a16="http://schemas.microsoft.com/office/drawing/2014/main" id="{F551B3A5-EC6F-494D-8CDD-979C9A5956EE}"/>
                </a:ext>
              </a:extLst>
            </p:cNvPr>
            <p:cNvSpPr/>
            <p:nvPr/>
          </p:nvSpPr>
          <p:spPr>
            <a:xfrm>
              <a:off x="1090555" y="1102199"/>
              <a:ext cx="6799256" cy="801972"/>
            </a:xfrm>
            <a:custGeom>
              <a:avLst/>
              <a:gdLst/>
              <a:ahLst/>
              <a:cxnLst/>
              <a:rect l="l" t="t" r="r" b="b"/>
              <a:pathLst>
                <a:path w="96822" h="26468" extrusionOk="0">
                  <a:moveTo>
                    <a:pt x="0" y="0"/>
                  </a:moveTo>
                  <a:lnTo>
                    <a:pt x="0" y="26468"/>
                  </a:lnTo>
                  <a:lnTo>
                    <a:pt x="92071" y="26468"/>
                  </a:lnTo>
                  <a:cubicBezTo>
                    <a:pt x="94691" y="26468"/>
                    <a:pt x="96822" y="24337"/>
                    <a:pt x="96822" y="21717"/>
                  </a:cubicBezTo>
                  <a:lnTo>
                    <a:pt x="96822" y="4751"/>
                  </a:lnTo>
                  <a:cubicBezTo>
                    <a:pt x="96822" y="2120"/>
                    <a:pt x="94691" y="0"/>
                    <a:pt x="92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45720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lang="fr-FR"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" name="Google Shape;812;p32">
              <a:extLst>
                <a:ext uri="{FF2B5EF4-FFF2-40B4-BE49-F238E27FC236}">
                  <a16:creationId xmlns:a16="http://schemas.microsoft.com/office/drawing/2014/main" id="{858F7BD5-AF52-6141-B6BF-386E330E48A9}"/>
                </a:ext>
              </a:extLst>
            </p:cNvPr>
            <p:cNvSpPr/>
            <p:nvPr/>
          </p:nvSpPr>
          <p:spPr>
            <a:xfrm>
              <a:off x="968765" y="1104002"/>
              <a:ext cx="1656156" cy="801972"/>
            </a:xfrm>
            <a:custGeom>
              <a:avLst/>
              <a:gdLst/>
              <a:ahLst/>
              <a:cxnLst/>
              <a:rect l="l" t="t" r="r" b="b"/>
              <a:pathLst>
                <a:path w="102014" h="26469" extrusionOk="0">
                  <a:moveTo>
                    <a:pt x="3311" y="1"/>
                  </a:moveTo>
                  <a:cubicBezTo>
                    <a:pt x="1477" y="1"/>
                    <a:pt x="1" y="1489"/>
                    <a:pt x="1" y="3311"/>
                  </a:cubicBezTo>
                  <a:lnTo>
                    <a:pt x="1" y="23159"/>
                  </a:lnTo>
                  <a:cubicBezTo>
                    <a:pt x="1" y="24980"/>
                    <a:pt x="1477" y="26469"/>
                    <a:pt x="3311" y="26469"/>
                  </a:cubicBezTo>
                  <a:lnTo>
                    <a:pt x="91000" y="26469"/>
                  </a:lnTo>
                  <a:cubicBezTo>
                    <a:pt x="92036" y="26469"/>
                    <a:pt x="93012" y="25980"/>
                    <a:pt x="93643" y="25147"/>
                  </a:cubicBezTo>
                  <a:lnTo>
                    <a:pt x="101132" y="15229"/>
                  </a:lnTo>
                  <a:cubicBezTo>
                    <a:pt x="102013" y="14050"/>
                    <a:pt x="102013" y="12419"/>
                    <a:pt x="101132" y="11240"/>
                  </a:cubicBezTo>
                  <a:lnTo>
                    <a:pt x="93643" y="1323"/>
                  </a:lnTo>
                  <a:cubicBezTo>
                    <a:pt x="93012" y="489"/>
                    <a:pt x="92036" y="1"/>
                    <a:pt x="91000" y="1"/>
                  </a:cubicBezTo>
                  <a:close/>
                </a:path>
              </a:pathLst>
            </a:custGeom>
            <a:gradFill>
              <a:gsLst>
                <a:gs pos="0">
                  <a:srgbClr val="0070C0"/>
                </a:gs>
                <a:gs pos="63000">
                  <a:schemeClr val="accent1">
                    <a:lumMod val="46000"/>
                    <a:lumOff val="54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dirty="0"/>
            </a:p>
          </p:txBody>
        </p:sp>
        <p:sp>
          <p:nvSpPr>
            <p:cNvPr id="40" name="Google Shape;816;p32">
              <a:extLst>
                <a:ext uri="{FF2B5EF4-FFF2-40B4-BE49-F238E27FC236}">
                  <a16:creationId xmlns:a16="http://schemas.microsoft.com/office/drawing/2014/main" id="{4E44A901-8D95-D249-84B4-1CA0C6425054}"/>
                </a:ext>
              </a:extLst>
            </p:cNvPr>
            <p:cNvSpPr txBox="1"/>
            <p:nvPr/>
          </p:nvSpPr>
          <p:spPr>
            <a:xfrm>
              <a:off x="968659" y="1290844"/>
              <a:ext cx="1656261" cy="343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600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C</a:t>
              </a:r>
              <a:r>
                <a:rPr lang="fr-FR" sz="16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olonne Label bio</a:t>
              </a:r>
              <a:endParaRPr lang="fr-FR" sz="1800" b="1" dirty="0">
                <a:solidFill>
                  <a:schemeClr val="bg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41" name="ZoneTexte 40">
            <a:extLst>
              <a:ext uri="{FF2B5EF4-FFF2-40B4-BE49-F238E27FC236}">
                <a16:creationId xmlns:a16="http://schemas.microsoft.com/office/drawing/2014/main" id="{4EC31F08-8BF9-0C48-910D-D375C67860AD}"/>
              </a:ext>
            </a:extLst>
          </p:cNvPr>
          <p:cNvSpPr txBox="1"/>
          <p:nvPr/>
        </p:nvSpPr>
        <p:spPr>
          <a:xfrm>
            <a:off x="2500862" y="3783427"/>
            <a:ext cx="60008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Ajout d’une colonne indiquant si le produit est bio ou non à partir de la colonne des labels, de la liste des ingrédients ainsi que du nom du produit avec les mots clé : « bio » et « AB »</a:t>
            </a:r>
          </a:p>
        </p:txBody>
      </p:sp>
    </p:spTree>
    <p:extLst>
      <p:ext uri="{BB962C8B-B14F-4D97-AF65-F5344CB8AC3E}">
        <p14:creationId xmlns:p14="http://schemas.microsoft.com/office/powerpoint/2010/main" val="2638139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32"/>
          <p:cNvSpPr txBox="1">
            <a:spLocks noGrp="1"/>
          </p:cNvSpPr>
          <p:nvPr>
            <p:ph type="title"/>
          </p:nvPr>
        </p:nvSpPr>
        <p:spPr>
          <a:xfrm>
            <a:off x="229150" y="66675"/>
            <a:ext cx="8685699" cy="5851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 dirty="0"/>
              <a:t>Colonne Catégorie de produit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F0661DE2-DBB2-E541-AC4E-6B90795877A2}"/>
              </a:ext>
            </a:extLst>
          </p:cNvPr>
          <p:cNvSpPr txBox="1"/>
          <p:nvPr/>
        </p:nvSpPr>
        <p:spPr>
          <a:xfrm>
            <a:off x="229149" y="636468"/>
            <a:ext cx="8743867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>
                <a:solidFill>
                  <a:srgbClr val="00B050"/>
                </a:solidFill>
              </a:rPr>
              <a:t>- Identification de la colonne comportant un nombre limité de catégories : ('pnns_groups_1’)</a:t>
            </a:r>
          </a:p>
          <a:p>
            <a:endParaRPr lang="fr-FR" sz="1500" b="1" dirty="0"/>
          </a:p>
          <a:p>
            <a:r>
              <a:rPr lang="fr-FR" sz="1500" b="1" dirty="0"/>
              <a:t>- Imputation de valeurs manquantes dans cette colonne à partir de sa jumelle ('pnns_groups_2’)</a:t>
            </a:r>
          </a:p>
          <a:p>
            <a:endParaRPr lang="fr-FR" sz="1500" b="1" dirty="0">
              <a:solidFill>
                <a:srgbClr val="00B050"/>
              </a:solidFill>
            </a:endParaRPr>
          </a:p>
          <a:p>
            <a:r>
              <a:rPr lang="fr-FR" sz="1500" b="1" dirty="0">
                <a:solidFill>
                  <a:srgbClr val="00B050"/>
                </a:solidFill>
              </a:rPr>
              <a:t>- Regroupement des catégories en présence de synonymes, au final 9 catégories : '</a:t>
            </a:r>
            <a:r>
              <a:rPr lang="fr-FR" sz="1500" b="1" dirty="0" err="1">
                <a:solidFill>
                  <a:srgbClr val="00B050"/>
                </a:solidFill>
              </a:rPr>
              <a:t>Sugary</a:t>
            </a:r>
            <a:r>
              <a:rPr lang="fr-FR" sz="1500" b="1" dirty="0">
                <a:solidFill>
                  <a:srgbClr val="00B050"/>
                </a:solidFill>
              </a:rPr>
              <a:t> snacks', '</a:t>
            </a:r>
            <a:r>
              <a:rPr lang="fr-FR" sz="1500" b="1" dirty="0" err="1">
                <a:solidFill>
                  <a:srgbClr val="00B050"/>
                </a:solidFill>
              </a:rPr>
              <a:t>Beverages</a:t>
            </a:r>
            <a:r>
              <a:rPr lang="fr-FR" sz="1500" b="1" dirty="0">
                <a:solidFill>
                  <a:srgbClr val="00B050"/>
                </a:solidFill>
              </a:rPr>
              <a:t>', 'Fish </a:t>
            </a:r>
            <a:r>
              <a:rPr lang="fr-FR" sz="1500" b="1" dirty="0" err="1">
                <a:solidFill>
                  <a:srgbClr val="00B050"/>
                </a:solidFill>
              </a:rPr>
              <a:t>Meat</a:t>
            </a:r>
            <a:r>
              <a:rPr lang="fr-FR" sz="1500" b="1" dirty="0">
                <a:solidFill>
                  <a:srgbClr val="00B050"/>
                </a:solidFill>
              </a:rPr>
              <a:t> </a:t>
            </a:r>
            <a:r>
              <a:rPr lang="fr-FR" sz="1500" b="1" dirty="0" err="1">
                <a:solidFill>
                  <a:srgbClr val="00B050"/>
                </a:solidFill>
              </a:rPr>
              <a:t>Eggs</a:t>
            </a:r>
            <a:r>
              <a:rPr lang="fr-FR" sz="1500" b="1" dirty="0">
                <a:solidFill>
                  <a:srgbClr val="00B050"/>
                </a:solidFill>
              </a:rPr>
              <a:t>', 'Composite </a:t>
            </a:r>
            <a:r>
              <a:rPr lang="fr-FR" sz="1500" b="1" dirty="0" err="1">
                <a:solidFill>
                  <a:srgbClr val="00B050"/>
                </a:solidFill>
              </a:rPr>
              <a:t>foods</a:t>
            </a:r>
            <a:r>
              <a:rPr lang="fr-FR" sz="1500" b="1" dirty="0">
                <a:solidFill>
                  <a:srgbClr val="00B050"/>
                </a:solidFill>
              </a:rPr>
              <a:t>', 'Fruits and </a:t>
            </a:r>
            <a:r>
              <a:rPr lang="fr-FR" sz="1500" b="1" dirty="0" err="1">
                <a:solidFill>
                  <a:srgbClr val="00B050"/>
                </a:solidFill>
              </a:rPr>
              <a:t>vegetables</a:t>
            </a:r>
            <a:r>
              <a:rPr lang="fr-FR" sz="1500" b="1" dirty="0">
                <a:solidFill>
                  <a:srgbClr val="00B050"/>
                </a:solidFill>
              </a:rPr>
              <a:t>', 'Milk and </a:t>
            </a:r>
            <a:r>
              <a:rPr lang="fr-FR" sz="1500" b="1" dirty="0" err="1">
                <a:solidFill>
                  <a:srgbClr val="00B050"/>
                </a:solidFill>
              </a:rPr>
              <a:t>dairy</a:t>
            </a:r>
            <a:r>
              <a:rPr lang="fr-FR" sz="1500" b="1" dirty="0">
                <a:solidFill>
                  <a:srgbClr val="00B050"/>
                </a:solidFill>
              </a:rPr>
              <a:t> </a:t>
            </a:r>
            <a:r>
              <a:rPr lang="fr-FR" sz="1500" b="1" dirty="0" err="1">
                <a:solidFill>
                  <a:srgbClr val="00B050"/>
                </a:solidFill>
              </a:rPr>
              <a:t>products</a:t>
            </a:r>
            <a:r>
              <a:rPr lang="fr-FR" sz="1500" b="1" dirty="0">
                <a:solidFill>
                  <a:srgbClr val="00B050"/>
                </a:solidFill>
              </a:rPr>
              <a:t>', 'Fat and sauces', '</a:t>
            </a:r>
            <a:r>
              <a:rPr lang="fr-FR" sz="1500" b="1" dirty="0" err="1">
                <a:solidFill>
                  <a:srgbClr val="00B050"/>
                </a:solidFill>
              </a:rPr>
              <a:t>Salty</a:t>
            </a:r>
            <a:r>
              <a:rPr lang="fr-FR" sz="1500" b="1" dirty="0">
                <a:solidFill>
                  <a:srgbClr val="00B050"/>
                </a:solidFill>
              </a:rPr>
              <a:t> snacks', '</a:t>
            </a:r>
            <a:r>
              <a:rPr lang="fr-FR" sz="1500" b="1" dirty="0" err="1">
                <a:solidFill>
                  <a:srgbClr val="00B050"/>
                </a:solidFill>
              </a:rPr>
              <a:t>Cereals</a:t>
            </a:r>
            <a:r>
              <a:rPr lang="fr-FR" sz="1500" b="1" dirty="0">
                <a:solidFill>
                  <a:srgbClr val="00B050"/>
                </a:solidFill>
              </a:rPr>
              <a:t> and </a:t>
            </a:r>
            <a:r>
              <a:rPr lang="fr-FR" sz="1500" b="1" dirty="0" err="1">
                <a:solidFill>
                  <a:srgbClr val="00B050"/>
                </a:solidFill>
              </a:rPr>
              <a:t>potatoes</a:t>
            </a:r>
            <a:r>
              <a:rPr lang="fr-FR" sz="1500" b="1" dirty="0">
                <a:solidFill>
                  <a:srgbClr val="00B050"/>
                </a:solidFill>
              </a:rPr>
              <a:t>’  </a:t>
            </a:r>
          </a:p>
          <a:p>
            <a:pPr marL="285750" indent="-285750">
              <a:buFontTx/>
              <a:buChar char="-"/>
            </a:pPr>
            <a:endParaRPr lang="fr-FR" sz="1500" b="1" dirty="0">
              <a:solidFill>
                <a:srgbClr val="00B050"/>
              </a:solidFill>
            </a:endParaRPr>
          </a:p>
          <a:p>
            <a:r>
              <a:rPr lang="fr-FR" sz="1500" b="1" dirty="0"/>
              <a:t>- Suppression de produits avec plus de 3 valeurs manquantes dans 12 des colonnes principales (liste d’ingrédients, énergie,  graisses saturées, glucides, protéines, additifs, sucre, sel, huile de palme, fibres, fruits-légumes-noix, </a:t>
            </a:r>
            <a:r>
              <a:rPr lang="fr-FR" sz="1500" b="1" dirty="0" err="1"/>
              <a:t>nutriscore</a:t>
            </a:r>
            <a:r>
              <a:rPr lang="fr-FR" sz="1500" b="1" dirty="0"/>
              <a:t>)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fr-FR" sz="1500" b="1" dirty="0">
                <a:sym typeface="Wingdings" pitchFamily="2" charset="2"/>
              </a:rPr>
              <a:t>73 270 produits restants</a:t>
            </a:r>
          </a:p>
          <a:p>
            <a:endParaRPr lang="fr-FR" sz="1500" b="1" dirty="0"/>
          </a:p>
          <a:p>
            <a:r>
              <a:rPr lang="fr-FR" sz="1500" b="1" dirty="0">
                <a:solidFill>
                  <a:srgbClr val="00B050"/>
                </a:solidFill>
              </a:rPr>
              <a:t>- Imputation de catégorie à partir du nom du produit par mots clé</a:t>
            </a:r>
          </a:p>
          <a:p>
            <a:pPr marL="285750" indent="-285750">
              <a:buFontTx/>
              <a:buChar char="-"/>
            </a:pPr>
            <a:endParaRPr lang="fr-FR" sz="1500" b="1" dirty="0">
              <a:solidFill>
                <a:srgbClr val="00B050"/>
              </a:solidFill>
            </a:endParaRPr>
          </a:p>
          <a:p>
            <a:r>
              <a:rPr lang="fr-FR" sz="1500" b="1" dirty="0"/>
              <a:t>- Suppression des produits sans catégorie</a:t>
            </a:r>
          </a:p>
          <a:p>
            <a:r>
              <a:rPr lang="fr-FR" sz="1500" b="1" dirty="0">
                <a:sym typeface="Wingdings" pitchFamily="2" charset="2"/>
              </a:rPr>
              <a:t> 60 470 produits restants</a:t>
            </a:r>
            <a:endParaRPr lang="fr-FR" sz="1500" b="1" dirty="0"/>
          </a:p>
          <a:p>
            <a:endParaRPr lang="fr-FR" dirty="0"/>
          </a:p>
        </p:txBody>
      </p:sp>
      <p:sp>
        <p:nvSpPr>
          <p:cNvPr id="34" name="Espace réservé du numéro de diapositive 1">
            <a:extLst>
              <a:ext uri="{FF2B5EF4-FFF2-40B4-BE49-F238E27FC236}">
                <a16:creationId xmlns:a16="http://schemas.microsoft.com/office/drawing/2014/main" id="{1501158B-C77E-4543-8CF2-F930FC0A93B6}"/>
              </a:ext>
            </a:extLst>
          </p:cNvPr>
          <p:cNvSpPr txBox="1">
            <a:spLocks/>
          </p:cNvSpPr>
          <p:nvPr/>
        </p:nvSpPr>
        <p:spPr>
          <a:xfrm>
            <a:off x="8006065" y="4571986"/>
            <a:ext cx="966952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1E3A9C8C-D943-C94F-850C-D3CB129CF548}" type="slidenum">
              <a:rPr lang="fr-FR" smtClean="0">
                <a:solidFill>
                  <a:schemeClr val="tx1"/>
                </a:solidFill>
              </a:rPr>
              <a:pPr/>
              <a:t>7</a:t>
            </a:fld>
            <a:r>
              <a:rPr lang="fr-FR" dirty="0">
                <a:solidFill>
                  <a:schemeClr val="tx1"/>
                </a:solidFill>
              </a:rPr>
              <a:t> sur 29</a:t>
            </a:r>
          </a:p>
        </p:txBody>
      </p:sp>
    </p:spTree>
    <p:extLst>
      <p:ext uri="{BB962C8B-B14F-4D97-AF65-F5344CB8AC3E}">
        <p14:creationId xmlns:p14="http://schemas.microsoft.com/office/powerpoint/2010/main" val="3733098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4524CFEF-4A15-3946-BF90-F92933513212}"/>
              </a:ext>
            </a:extLst>
          </p:cNvPr>
          <p:cNvSpPr txBox="1"/>
          <p:nvPr/>
        </p:nvSpPr>
        <p:spPr>
          <a:xfrm>
            <a:off x="504507" y="1903227"/>
            <a:ext cx="6768199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fr-FR" sz="4000" b="1" dirty="0">
                <a:solidFill>
                  <a:schemeClr val="bg1"/>
                </a:solidFill>
                <a:latin typeface="Montserrat" pitchFamily="2" charset="77"/>
              </a:rPr>
              <a:t>3.Description et analyse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fr-FR" sz="4000" b="1" dirty="0">
                <a:solidFill>
                  <a:schemeClr val="bg1"/>
                </a:solidFill>
                <a:latin typeface="Montserrat" pitchFamily="2" charset="77"/>
              </a:rPr>
              <a:t>de certaines variables</a:t>
            </a:r>
          </a:p>
          <a:p>
            <a:endParaRPr lang="fr-FR" dirty="0"/>
          </a:p>
        </p:txBody>
      </p:sp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F8E36DB5-9031-5344-8BA0-9912288DA244}"/>
              </a:ext>
            </a:extLst>
          </p:cNvPr>
          <p:cNvSpPr txBox="1">
            <a:spLocks/>
          </p:cNvSpPr>
          <p:nvPr/>
        </p:nvSpPr>
        <p:spPr>
          <a:xfrm>
            <a:off x="7850460" y="4504524"/>
            <a:ext cx="966952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1E3A9C8C-D943-C94F-850C-D3CB129CF548}" type="slidenum">
              <a:rPr lang="fr-FR" smtClean="0"/>
              <a:pPr/>
              <a:t>8</a:t>
            </a:fld>
            <a:r>
              <a:rPr lang="fr-FR" dirty="0"/>
              <a:t> sur 29</a:t>
            </a:r>
          </a:p>
        </p:txBody>
      </p:sp>
    </p:spTree>
    <p:extLst>
      <p:ext uri="{BB962C8B-B14F-4D97-AF65-F5344CB8AC3E}">
        <p14:creationId xmlns:p14="http://schemas.microsoft.com/office/powerpoint/2010/main" val="2813945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32"/>
          <p:cNvSpPr txBox="1">
            <a:spLocks noGrp="1"/>
          </p:cNvSpPr>
          <p:nvPr>
            <p:ph type="title"/>
          </p:nvPr>
        </p:nvSpPr>
        <p:spPr>
          <a:xfrm>
            <a:off x="255180" y="103202"/>
            <a:ext cx="8685699" cy="7676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/>
              <a:t>Diagramme à barres des données manquantes</a:t>
            </a:r>
          </a:p>
        </p:txBody>
      </p:sp>
      <p:sp>
        <p:nvSpPr>
          <p:cNvPr id="34" name="Espace réservé du numéro de diapositive 1">
            <a:extLst>
              <a:ext uri="{FF2B5EF4-FFF2-40B4-BE49-F238E27FC236}">
                <a16:creationId xmlns:a16="http://schemas.microsoft.com/office/drawing/2014/main" id="{1501158B-C77E-4543-8CF2-F930FC0A93B6}"/>
              </a:ext>
            </a:extLst>
          </p:cNvPr>
          <p:cNvSpPr txBox="1">
            <a:spLocks/>
          </p:cNvSpPr>
          <p:nvPr/>
        </p:nvSpPr>
        <p:spPr>
          <a:xfrm>
            <a:off x="7947754" y="4697958"/>
            <a:ext cx="966952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1E3A9C8C-D943-C94F-850C-D3CB129CF548}" type="slidenum">
              <a:rPr lang="fr-FR" smtClean="0">
                <a:solidFill>
                  <a:schemeClr val="tx1"/>
                </a:solidFill>
              </a:rPr>
              <a:pPr/>
              <a:t>9</a:t>
            </a:fld>
            <a:r>
              <a:rPr lang="fr-FR" dirty="0">
                <a:solidFill>
                  <a:schemeClr val="tx1"/>
                </a:solidFill>
              </a:rPr>
              <a:t> sur 29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76F0EBE-BB71-4946-929D-4D3BFF81D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7" y="870851"/>
            <a:ext cx="8685699" cy="384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005662"/>
      </p:ext>
    </p:extLst>
  </p:cSld>
  <p:clrMapOvr>
    <a:masterClrMapping/>
  </p:clrMapOvr>
</p:sld>
</file>

<file path=ppt/theme/theme1.xml><?xml version="1.0" encoding="utf-8"?>
<a:theme xmlns:a="http://schemas.openxmlformats.org/drawingml/2006/main" name="Nicholas template">
  <a:themeElements>
    <a:clrScheme name="Personnalisé 1">
      <a:dk1>
        <a:srgbClr val="1E2124"/>
      </a:dk1>
      <a:lt1>
        <a:srgbClr val="FFFFFF"/>
      </a:lt1>
      <a:dk2>
        <a:srgbClr val="7C8894"/>
      </a:dk2>
      <a:lt2>
        <a:srgbClr val="E6ECEE"/>
      </a:lt2>
      <a:accent1>
        <a:srgbClr val="2AC3F3"/>
      </a:accent1>
      <a:accent2>
        <a:srgbClr val="004591"/>
      </a:accent2>
      <a:accent3>
        <a:srgbClr val="6BD8B6"/>
      </a:accent3>
      <a:accent4>
        <a:srgbClr val="A9E04B"/>
      </a:accent4>
      <a:accent5>
        <a:srgbClr val="F3C744"/>
      </a:accent5>
      <a:accent6>
        <a:srgbClr val="F37768"/>
      </a:accent6>
      <a:hlink>
        <a:srgbClr val="003C7E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13526</TotalTime>
  <Words>1538</Words>
  <Application>Microsoft Macintosh PowerPoint</Application>
  <PresentationFormat>Affichage à l'écran (16:9)</PresentationFormat>
  <Paragraphs>191</Paragraphs>
  <Slides>29</Slides>
  <Notes>23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7" baseType="lpstr">
      <vt:lpstr>Montserrat Light</vt:lpstr>
      <vt:lpstr>Montserrat</vt:lpstr>
      <vt:lpstr>Fira Sans Extra Condensed Medium</vt:lpstr>
      <vt:lpstr>Calibri</vt:lpstr>
      <vt:lpstr>Arial</vt:lpstr>
      <vt:lpstr>Wingdings</vt:lpstr>
      <vt:lpstr>Roboto</vt:lpstr>
      <vt:lpstr>Nicholas template</vt:lpstr>
      <vt:lpstr>Analyse avant conception d’une application au service de la santé publique</vt:lpstr>
      <vt:lpstr>Sommaire</vt:lpstr>
      <vt:lpstr>1.Problématique</vt:lpstr>
      <vt:lpstr>Application en lien avec l’alimentation</vt:lpstr>
      <vt:lpstr>Présentation PowerPoint</vt:lpstr>
      <vt:lpstr>Etude préliminaire et premier nettoyage du fichier de données de Open Food Facts (320 772 produits)</vt:lpstr>
      <vt:lpstr>Colonne Catégorie de produit</vt:lpstr>
      <vt:lpstr>Présentation PowerPoint</vt:lpstr>
      <vt:lpstr>Diagramme à barres des données manquantes</vt:lpstr>
      <vt:lpstr>Détection et gestion des valeurs aberrantes-extrêmes pour : sucre, sel, huile de palme, énergie, graisses, graisses saturées, glucides, protéines, additifs, fibres, fruits-légumes-noix</vt:lpstr>
      <vt:lpstr>Présentation PowerPoint</vt:lpstr>
      <vt:lpstr>Analyse de lien entre la variable Nutriscore et : énergie, protéines, sel, sucre, graisses, graisses saturées, glucides, fibres, huile de palme, additifs</vt:lpstr>
      <vt:lpstr>Bilan des analyses avant imputations :</vt:lpstr>
      <vt:lpstr>Etude des corrélations avant imputation entre les variables numériques :  énergie, graisses, graisses saturées, glucides, protéines, additifs, sucre, sel, huile de palme, fibres, fruits-légumes-noix</vt:lpstr>
      <vt:lpstr>Imputation des valeurs manquantes pour : 1. énergie  1.1. énergie avec graisses (régression linéaire) :</vt:lpstr>
      <vt:lpstr>Imputation des valeurs manquantes pour : 1.2 énergie avec glucides (régression linéaire) :</vt:lpstr>
      <vt:lpstr>Imputation des valeurs manquantes pour : 2. Huile de palme, sel, sucre, énergie, graisses, graisse saturées, glucides, protéines, fibres, additifs :</vt:lpstr>
      <vt:lpstr>Imputation des valeurs manquantes pour : 3. Nutriscore (algorithme des plus proches voisins)</vt:lpstr>
      <vt:lpstr>Présentation PowerPoint</vt:lpstr>
      <vt:lpstr>Bilan des analyses après imputations et comparaison avec les premières analyses :</vt:lpstr>
      <vt:lpstr>Comparaison des corrélations après imputation entre les variables numériques :</vt:lpstr>
      <vt:lpstr>Autre visualisation des corrélations entre variables (ACP : Analyse en Composantes principales) :</vt:lpstr>
      <vt:lpstr>Cercles des corrélations entre variables :</vt:lpstr>
      <vt:lpstr>Projection des individus : Produits  similaires</vt:lpstr>
      <vt:lpstr>Présentation PowerPoint</vt:lpstr>
      <vt:lpstr>Limites engendrées par le dataset et  les méthodes d’imputation choisies</vt:lpstr>
      <vt:lpstr>Exemple  d’application  possible</vt:lpstr>
      <vt:lpstr>6.Conclusion 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A R</cp:lastModifiedBy>
  <cp:revision>50</cp:revision>
  <dcterms:modified xsi:type="dcterms:W3CDTF">2023-06-09T13:08:22Z</dcterms:modified>
</cp:coreProperties>
</file>